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 bookmarkIdSeed="2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68" r:id="rId5"/>
    <p:sldId id="511" r:id="rId6"/>
    <p:sldId id="2700" r:id="rId7"/>
    <p:sldId id="2690" r:id="rId8"/>
    <p:sldId id="2685" r:id="rId9"/>
    <p:sldId id="2691" r:id="rId10"/>
    <p:sldId id="2692" r:id="rId11"/>
    <p:sldId id="2693" r:id="rId12"/>
    <p:sldId id="2694" r:id="rId13"/>
    <p:sldId id="2701" r:id="rId14"/>
    <p:sldId id="2702" r:id="rId15"/>
    <p:sldId id="2703" r:id="rId16"/>
    <p:sldId id="2704" r:id="rId17"/>
    <p:sldId id="2705" r:id="rId18"/>
    <p:sldId id="2706" r:id="rId19"/>
    <p:sldId id="2710" r:id="rId20"/>
    <p:sldId id="2712" r:id="rId21"/>
    <p:sldId id="2713" r:id="rId22"/>
    <p:sldId id="2714" r:id="rId23"/>
    <p:sldId id="2725" r:id="rId24"/>
    <p:sldId id="2717" r:id="rId25"/>
    <p:sldId id="2719" r:id="rId26"/>
    <p:sldId id="2709" r:id="rId27"/>
    <p:sldId id="2708" r:id="rId28"/>
    <p:sldId id="2707" r:id="rId29"/>
    <p:sldId id="2673" r:id="rId30"/>
    <p:sldId id="2679" r:id="rId31"/>
    <p:sldId id="2697" r:id="rId32"/>
    <p:sldId id="2698" r:id="rId33"/>
    <p:sldId id="2726" r:id="rId34"/>
    <p:sldId id="2695" r:id="rId35"/>
    <p:sldId id="2677" r:id="rId36"/>
    <p:sldId id="2681" r:id="rId37"/>
    <p:sldId id="2696" r:id="rId38"/>
    <p:sldId id="2678" r:id="rId39"/>
    <p:sldId id="2727" r:id="rId40"/>
    <p:sldId id="2671" r:id="rId41"/>
    <p:sldId id="2680" r:id="rId42"/>
  </p:sldIdLst>
  <p:sldSz cx="12192000" cy="6858000"/>
  <p:notesSz cx="6858000" cy="9144000"/>
  <p:embeddedFontLst>
    <p:embeddedFont>
      <p:font typeface="Consolas" panose="020B0609020204030204" pitchFamily="49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C05CF46-3410-AA0A-1245-8A9FE69B923A}" name="Piperski, Aleksandr" initials="PA" userId="S::to51xyhu@fauad.fau.de::f69a4bad-1b71-4b84-bcb6-3723fb1bc78f" providerId="AD"/>
  <p188:author id="{FEEC5457-15E6-6E38-F443-7A192C593AD5}" name="Dykes, Nathan" initials="DN" userId="S::la06moso@fauad.fau.de::bb86161d-c33f-41e7-93df-f57ac910d38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AB9"/>
    <a:srgbClr val="54C5F3"/>
    <a:srgbClr val="CC0066"/>
    <a:srgbClr val="D60093"/>
    <a:srgbClr val="C0DAD2"/>
    <a:srgbClr val="BAC0D9"/>
    <a:srgbClr val="C0DABB"/>
    <a:srgbClr val="990033"/>
    <a:srgbClr val="FF99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E50A0C-23A2-1179-9149-A620B6697EE2}" v="168" dt="2025-09-09T09:52:40.274"/>
    <p1510:client id="{21F04891-52F5-AA65-7372-350209C775AE}" v="90" dt="2025-09-09T09:16:45.852"/>
    <p1510:client id="{453C2727-C0FB-1DCD-678B-04046FB00D31}" v="3" dt="2025-09-07T22:27:10.086"/>
    <p1510:client id="{47ECF39A-2818-AD88-9103-B1CEA0A1E7AE}" v="60" dt="2025-09-07T22:35:56.685"/>
    <p1510:client id="{6D22770A-C925-AC22-419C-D6A4AF7D01BC}" v="26" dt="2025-09-07T22:38:57.984"/>
    <p1510:client id="{6E82F41C-0FC8-97E1-F6F7-AD5801DF5D55}" v="14" dt="2025-09-09T08:22:49.890"/>
    <p1510:client id="{88B7DB4A-6A0D-9946-7506-8BEB069F3F5B}" v="8" dt="2025-09-09T09:56:50.857"/>
    <p1510:client id="{B1B82418-05D5-9CC7-BFAD-6D431EF8E7BA}" v="13" dt="2025-09-09T08:25:30.677"/>
    <p1510:client id="{FF77EDED-B175-43FA-ABDF-BF9E8F123F21}" v="39" dt="2025-09-07T19:59:38.484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Light Style 2 –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796673-B35C-B37D-3219-C53285AA13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D8D901-A21A-BE4D-089A-7CA65E41BE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FC277-78D7-FD40-B599-ED34D02CBE47}" type="datetimeFigureOut"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E049B-85E9-A6EA-A8B1-7CC12B8D67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A40A3-2E20-0293-C9D9-7C5F7E2CA8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7A19F-1495-B848-AD29-53732E1E2D4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39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79876-35BB-4790-A6E6-84E358FFE4CB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78C15-C8E2-434D-9C71-D59CB069DB57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FAUSans Office" panose="020B0504010101010104" pitchFamily="34" charset="77"/>
        <a:ea typeface="+mn-ea"/>
        <a:cs typeface="FAUSans Office" panose="020B0504010101010104" pitchFamily="34" charset="77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AUSans Office" panose="020B0504010101010104" pitchFamily="34" charset="77"/>
        <a:ea typeface="+mn-ea"/>
        <a:cs typeface="FAUSans Office" panose="020B0504010101010104" pitchFamily="34" charset="77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AUSans Office" panose="020B0504010101010104" pitchFamily="34" charset="77"/>
        <a:ea typeface="+mn-ea"/>
        <a:cs typeface="FAUSans Office" panose="020B0504010101010104" pitchFamily="34" charset="77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AUSans Office" panose="020B0504010101010104" pitchFamily="34" charset="77"/>
        <a:ea typeface="+mn-ea"/>
        <a:cs typeface="FAUSans Office" panose="020B0504010101010104" pitchFamily="34" charset="77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AUSans Office" panose="020B0504010101010104" pitchFamily="34" charset="77"/>
        <a:ea typeface="+mn-ea"/>
        <a:cs typeface="FAUSans Office" panose="020B0504010101010104" pitchFamily="34" charset="77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8C15-C8E2-434D-9C71-D59CB069DB5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00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8C15-C8E2-434D-9C71-D59CB069DB5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233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B0D71-BA35-FBB1-FB4E-3656BF4CD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CB2531-CAF3-B4A2-3279-DD7C7E5519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02BD6-F457-8960-1DA0-E1BE426EB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6A87B-9880-1892-B0C3-F68102D11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8C15-C8E2-434D-9C71-D59CB069DB5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83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8C15-C8E2-434D-9C71-D59CB069DB5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546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A0311-0C9B-82FD-7331-A5422EC5F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C80B5C-1EF1-B356-BA24-AD8CB9F7D5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874B1-0E9F-DCD7-2CDD-F5FD250E1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48EBA-9F9F-FCDC-A288-E14251C65F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8C15-C8E2-434D-9C71-D59CB069DB5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936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F3B9D-716B-5CD0-7DC5-D4E4E78CB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CF46D9-78D8-C077-A4C3-C344A05F5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A7A06C-F72C-674E-B6DF-282B59F70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C716B-CCA4-73A0-6072-45CDBD1E96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8C15-C8E2-434D-9C71-D59CB069DB5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55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78C15-C8E2-434D-9C71-D59CB069DB5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111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6E29E-1E2A-44E5-3FC5-786EBA6F840B}"/>
              </a:ext>
            </a:extLst>
          </p:cNvPr>
          <p:cNvSpPr/>
          <p:nvPr userDrawn="1"/>
        </p:nvSpPr>
        <p:spPr>
          <a:xfrm rot="5400000">
            <a:off x="5491842" y="-5491842"/>
            <a:ext cx="1208314" cy="12192002"/>
          </a:xfrm>
          <a:prstGeom prst="rect">
            <a:avLst/>
          </a:prstGeom>
          <a:gradFill>
            <a:gsLst>
              <a:gs pos="0">
                <a:schemeClr val="accent2">
                  <a:satMod val="105000"/>
                  <a:tint val="67000"/>
                  <a:lumMod val="18268"/>
                  <a:lumOff val="81732"/>
                </a:schemeClr>
              </a:gs>
              <a:gs pos="50000">
                <a:schemeClr val="accent2">
                  <a:satMod val="103000"/>
                  <a:tint val="73000"/>
                  <a:lumMod val="41062"/>
                  <a:lumOff val="58938"/>
                </a:schemeClr>
              </a:gs>
              <a:gs pos="100000">
                <a:schemeClr val="accent2">
                  <a:satMod val="109000"/>
                  <a:tint val="81000"/>
                  <a:lumMod val="63251"/>
                  <a:lumOff val="36749"/>
                </a:schemeClr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749424-4954-1C18-42E0-2013AE4CDBE1}"/>
              </a:ext>
            </a:extLst>
          </p:cNvPr>
          <p:cNvSpPr/>
          <p:nvPr userDrawn="1"/>
        </p:nvSpPr>
        <p:spPr>
          <a:xfrm rot="5400000">
            <a:off x="5937484" y="603483"/>
            <a:ext cx="317030" cy="12192001"/>
          </a:xfrm>
          <a:prstGeom prst="rect">
            <a:avLst/>
          </a:prstGeom>
          <a:gradFill>
            <a:gsLst>
              <a:gs pos="0">
                <a:schemeClr val="accent2">
                  <a:satMod val="105000"/>
                  <a:tint val="67000"/>
                  <a:lumMod val="18268"/>
                  <a:lumOff val="81732"/>
                </a:schemeClr>
              </a:gs>
              <a:gs pos="50000">
                <a:schemeClr val="accent2">
                  <a:satMod val="103000"/>
                  <a:tint val="73000"/>
                  <a:lumMod val="41062"/>
                  <a:lumOff val="58938"/>
                </a:schemeClr>
              </a:gs>
              <a:gs pos="100000">
                <a:schemeClr val="accent2">
                  <a:satMod val="109000"/>
                  <a:tint val="81000"/>
                  <a:lumMod val="63251"/>
                  <a:lumOff val="36749"/>
                </a:schemeClr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353801" cy="1208315"/>
          </a:xfrm>
        </p:spPr>
        <p:txBody>
          <a:bodyPr lIns="180000" tIns="36000" rIns="180000" bIns="36000">
            <a:normAutofit/>
          </a:bodyPr>
          <a:lstStyle>
            <a:lvl1pPr>
              <a:defRPr sz="4400" b="0">
                <a:solidFill>
                  <a:schemeClr val="accent2">
                    <a:lumMod val="50000"/>
                  </a:schemeClr>
                </a:solidFill>
                <a:latin typeface="FAUSans Office" panose="020B0504010101010104" pitchFamily="34" charset="77"/>
                <a:cs typeface="FAUSans Office" panose="020B05040101010101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692" y="1388794"/>
            <a:ext cx="11426616" cy="478707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40966"/>
            <a:ext cx="2743200" cy="317032"/>
          </a:xfrm>
        </p:spPr>
        <p:txBody>
          <a:bodyPr/>
          <a:lstStyle>
            <a:lvl1pPr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0064" y="6540965"/>
            <a:ext cx="5071872" cy="317035"/>
          </a:xfrm>
        </p:spPr>
        <p:txBody>
          <a:bodyPr/>
          <a:lstStyle>
            <a:lvl1pPr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540967"/>
            <a:ext cx="2743200" cy="317031"/>
          </a:xfrm>
        </p:spPr>
        <p:txBody>
          <a:bodyPr/>
          <a:lstStyle>
            <a:lvl1pPr>
              <a:defRPr sz="1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2EB7B1D-155F-DE45-A4D9-3453DB08EE0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380333-980E-8B55-2771-139A8D5F02D0}"/>
              </a:ext>
            </a:extLst>
          </p:cNvPr>
          <p:cNvSpPr/>
          <p:nvPr userDrawn="1"/>
        </p:nvSpPr>
        <p:spPr>
          <a:xfrm rot="5400000">
            <a:off x="5491843" y="-5491842"/>
            <a:ext cx="1208314" cy="12192001"/>
          </a:xfrm>
          <a:prstGeom prst="rect">
            <a:avLst/>
          </a:prstGeom>
          <a:gradFill>
            <a:gsLst>
              <a:gs pos="0">
                <a:schemeClr val="accent2">
                  <a:satMod val="105000"/>
                  <a:tint val="67000"/>
                  <a:lumMod val="18268"/>
                  <a:lumOff val="81732"/>
                </a:schemeClr>
              </a:gs>
              <a:gs pos="50000">
                <a:schemeClr val="accent2">
                  <a:satMod val="103000"/>
                  <a:tint val="73000"/>
                  <a:lumMod val="41062"/>
                  <a:lumOff val="58938"/>
                </a:schemeClr>
              </a:gs>
              <a:gs pos="100000">
                <a:schemeClr val="accent2">
                  <a:satMod val="109000"/>
                  <a:tint val="81000"/>
                  <a:lumMod val="63251"/>
                  <a:lumOff val="36749"/>
                </a:schemeClr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7651C4-8807-4F0E-0675-D3C14F0D2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1208315"/>
          </a:xfrm>
        </p:spPr>
        <p:txBody>
          <a:bodyPr lIns="180000" tIns="36000" rIns="180000" bIns="36000">
            <a:normAutofit/>
          </a:bodyPr>
          <a:lstStyle>
            <a:lvl1pPr>
              <a:defRPr sz="4400" b="0">
                <a:solidFill>
                  <a:schemeClr val="accent2">
                    <a:lumMod val="50000"/>
                  </a:schemeClr>
                </a:solidFill>
                <a:latin typeface="FAUSans Office" panose="020B0504010101010104" pitchFamily="34" charset="77"/>
                <a:cs typeface="FAUSans Office" panose="020B05040101010101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486369-1C5D-6097-3686-4653D1016C85}"/>
              </a:ext>
            </a:extLst>
          </p:cNvPr>
          <p:cNvSpPr/>
          <p:nvPr userDrawn="1"/>
        </p:nvSpPr>
        <p:spPr>
          <a:xfrm rot="5400000">
            <a:off x="5937484" y="603483"/>
            <a:ext cx="317030" cy="12192001"/>
          </a:xfrm>
          <a:prstGeom prst="rect">
            <a:avLst/>
          </a:prstGeom>
          <a:gradFill>
            <a:gsLst>
              <a:gs pos="0">
                <a:schemeClr val="accent2">
                  <a:satMod val="105000"/>
                  <a:tint val="67000"/>
                  <a:lumMod val="18268"/>
                  <a:lumOff val="81732"/>
                </a:schemeClr>
              </a:gs>
              <a:gs pos="50000">
                <a:schemeClr val="accent2">
                  <a:satMod val="103000"/>
                  <a:tint val="73000"/>
                  <a:lumMod val="41062"/>
                  <a:lumOff val="58938"/>
                </a:schemeClr>
              </a:gs>
              <a:gs pos="100000">
                <a:schemeClr val="accent2">
                  <a:satMod val="109000"/>
                  <a:tint val="81000"/>
                  <a:lumMod val="63251"/>
                  <a:lumOff val="36749"/>
                </a:schemeClr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29E9AE7-8FDC-5160-A1C2-43C6E23EC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540966"/>
            <a:ext cx="2743200" cy="317032"/>
          </a:xfrm>
        </p:spPr>
        <p:txBody>
          <a:bodyPr/>
          <a:lstStyle>
            <a:lvl1pPr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EB7F3AA-7FFB-5041-CD31-1E75C9F1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0064" y="6540965"/>
            <a:ext cx="5071872" cy="317035"/>
          </a:xfrm>
        </p:spPr>
        <p:txBody>
          <a:bodyPr/>
          <a:lstStyle>
            <a:lvl1pPr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FlexiConc: Reading concordances with algorithms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CC04A0E-C353-DABE-D7E4-FDF6F688F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40967"/>
            <a:ext cx="2743200" cy="317031"/>
          </a:xfrm>
        </p:spPr>
        <p:txBody>
          <a:bodyPr/>
          <a:lstStyle>
            <a:lvl1pPr>
              <a:defRPr sz="1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2EB7B1D-155F-DE45-A4D9-3453DB08EE0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380333-980E-8B55-2771-139A8D5F02D0}"/>
              </a:ext>
            </a:extLst>
          </p:cNvPr>
          <p:cNvSpPr/>
          <p:nvPr userDrawn="1"/>
        </p:nvSpPr>
        <p:spPr>
          <a:xfrm rot="5400000">
            <a:off x="5491843" y="-5491842"/>
            <a:ext cx="1208314" cy="12192001"/>
          </a:xfrm>
          <a:prstGeom prst="rect">
            <a:avLst/>
          </a:prstGeom>
          <a:gradFill>
            <a:gsLst>
              <a:gs pos="0">
                <a:schemeClr val="accent2">
                  <a:satMod val="105000"/>
                  <a:tint val="67000"/>
                  <a:lumMod val="18268"/>
                  <a:lumOff val="81732"/>
                </a:schemeClr>
              </a:gs>
              <a:gs pos="50000">
                <a:schemeClr val="accent2">
                  <a:satMod val="103000"/>
                  <a:tint val="73000"/>
                  <a:lumMod val="41062"/>
                  <a:lumOff val="58938"/>
                </a:schemeClr>
              </a:gs>
              <a:gs pos="100000">
                <a:schemeClr val="accent2">
                  <a:satMod val="109000"/>
                  <a:tint val="81000"/>
                  <a:lumMod val="63251"/>
                  <a:lumOff val="36749"/>
                </a:schemeClr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7651C4-8807-4F0E-0675-D3C14F0D2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1208315"/>
          </a:xfrm>
        </p:spPr>
        <p:txBody>
          <a:bodyPr lIns="180000" tIns="36000" rIns="180000" bIns="36000">
            <a:normAutofit/>
          </a:bodyPr>
          <a:lstStyle>
            <a:lvl1pPr>
              <a:defRPr sz="4400" b="0">
                <a:solidFill>
                  <a:schemeClr val="accent2">
                    <a:lumMod val="50000"/>
                  </a:schemeClr>
                </a:solidFill>
                <a:latin typeface="FAUSans Office" panose="020B0504010101010104" pitchFamily="34" charset="77"/>
                <a:cs typeface="FAUSans Office" panose="020B0504010101010104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8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AF9C64-C7CC-5D02-1146-F48C09F3AF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7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AUSans Office" panose="020B0504010101010104" pitchFamily="34" charset="77"/>
                <a:cs typeface="FAUSans Office" panose="020B0504010101010104" pitchFamily="34" charset="77"/>
              </a:defRPr>
            </a:lvl1pPr>
          </a:lstStyle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AUSans Office" panose="020B0504010101010104" pitchFamily="34" charset="77"/>
                <a:cs typeface="FAUSans Office" panose="020B0504010101010104" pitchFamily="34" charset="77"/>
              </a:defRPr>
            </a:lvl1pPr>
          </a:lstStyle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AUSans Office" panose="020B0504010101010104" pitchFamily="34" charset="77"/>
                <a:cs typeface="FAUSans Office" panose="020B0504010101010104" pitchFamily="34" charset="77"/>
              </a:defRPr>
            </a:lvl1pPr>
          </a:lstStyle>
          <a:p>
            <a:fld id="{B2EB7B1D-155F-DE45-A4D9-3453DB08EE0D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  <p:sldLayoutId id="2147483655" r:id="rId5"/>
    <p:sldLayoutId id="2147483657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FAUSans Office" panose="020B0504010101010104" pitchFamily="34" charset="77"/>
          <a:ea typeface="+mj-ea"/>
          <a:cs typeface="FAUSans Office" panose="020B0504010101010104" pitchFamily="34" charset="77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AUSans Office" panose="020B0504010101010104" pitchFamily="34" charset="77"/>
          <a:ea typeface="+mn-ea"/>
          <a:cs typeface="FAUSans Office" panose="020B0504010101010104" pitchFamily="34" charset="77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AUSans Office" panose="020B0504010101010104" pitchFamily="34" charset="77"/>
          <a:ea typeface="+mn-ea"/>
          <a:cs typeface="FAUSans Office" panose="020B0504010101010104" pitchFamily="34" charset="77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AUSans Office" panose="020B0504010101010104" pitchFamily="34" charset="77"/>
          <a:ea typeface="+mn-ea"/>
          <a:cs typeface="FAUSans Office" panose="020B0504010101010104" pitchFamily="34" charset="77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AUSans Office" panose="020B0504010101010104" pitchFamily="34" charset="77"/>
          <a:ea typeface="+mn-ea"/>
          <a:cs typeface="FAUSans Office" panose="020B0504010101010104" pitchFamily="34" charset="77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AUSans Office" panose="020B0504010101010104" pitchFamily="34" charset="77"/>
          <a:ea typeface="+mn-ea"/>
          <a:cs typeface="FAUSans Office" panose="020B0504010101010104" pitchFamily="34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lic-fiction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sketchengine.eu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pp.sketchengine.eu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pp.sketchengine.eu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sketchengine.eu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rpora.linguistik.uni-erlangen.de/cqpweb/" TargetMode="Externa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corpora.linguistik.uni-erlangen.de/cqpweb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ucrel-wmatrix7.lancaster.ac.uk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crel-wmatrix7.lancaster.ac.uk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ucrel-wmatrix7.lancaster.ac.uk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orms.gle/tRRVRbQHA4Qa2iFeA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cwb.sourceforge.i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hyperlink" Target="https://pypi.org/project/FlexiConc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 rot="5400000">
            <a:off x="5466402" y="201470"/>
            <a:ext cx="1208315" cy="12141122"/>
          </a:xfrm>
          <a:prstGeom prst="rect">
            <a:avLst/>
          </a:prstGeom>
          <a:gradFill>
            <a:gsLst>
              <a:gs pos="0">
                <a:schemeClr val="accent2">
                  <a:satMod val="105000"/>
                  <a:tint val="67000"/>
                  <a:lumMod val="18268"/>
                  <a:lumOff val="81732"/>
                </a:schemeClr>
              </a:gs>
              <a:gs pos="50000">
                <a:schemeClr val="accent2">
                  <a:satMod val="103000"/>
                  <a:tint val="73000"/>
                  <a:lumMod val="41062"/>
                  <a:lumOff val="58938"/>
                </a:schemeClr>
              </a:gs>
              <a:gs pos="100000">
                <a:schemeClr val="accent2">
                  <a:satMod val="109000"/>
                  <a:tint val="81000"/>
                  <a:lumMod val="63251"/>
                  <a:lumOff val="36749"/>
                </a:schemeClr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6551" y="3988286"/>
            <a:ext cx="11512550" cy="1547880"/>
          </a:xfrm>
          <a:prstGeom prst="roundRect">
            <a:avLst/>
          </a:prstGeom>
          <a:ln w="2540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716280" algn="ctr"/>
            <a:r>
              <a:rPr lang="en-US" sz="4400" b="1" i="0">
                <a:solidFill>
                  <a:schemeClr val="accent2">
                    <a:lumMod val="50000"/>
                  </a:schemeClr>
                </a:solidFill>
                <a:effectLst/>
                <a:latin typeface="FAUSans Office" panose="020B0504010101010104" pitchFamily="34" charset="77"/>
                <a:cs typeface="FAUSans Office" panose="020B0504010101010104" pitchFamily="34" charset="77"/>
              </a:rPr>
              <a:t>Reading concordances with algorithms</a:t>
            </a:r>
          </a:p>
          <a:p>
            <a:pPr marL="716280" algn="ctr"/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  <a:latin typeface="FAUSans Office" panose="020B0504010101010104" pitchFamily="34" charset="77"/>
                <a:cs typeface="FAUSans Office" panose="020B0504010101010104" pitchFamily="34" charset="77"/>
              </a:rPr>
              <a:t>Konvens 2025 Tutorial | 9 Sep 2025</a:t>
            </a:r>
            <a:endParaRPr lang="en-US" sz="1100" b="1">
              <a:solidFill>
                <a:schemeClr val="tx1">
                  <a:lumMod val="50000"/>
                  <a:lumOff val="50000"/>
                </a:schemeClr>
              </a:solidFill>
              <a:latin typeface="FAUSans Office" panose="020B0504010101010104" pitchFamily="34" charset="77"/>
              <a:cs typeface="FAUSans Office" panose="020B0504010101010104" pitchFamily="34" charset="77"/>
            </a:endParaRPr>
          </a:p>
        </p:txBody>
      </p:sp>
      <p:sp>
        <p:nvSpPr>
          <p:cNvPr id="3" name="Rounded Rectangle 8"/>
          <p:cNvSpPr/>
          <p:nvPr/>
        </p:nvSpPr>
        <p:spPr>
          <a:xfrm>
            <a:off x="336551" y="5872740"/>
            <a:ext cx="11512550" cy="798581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716280" algn="ctr"/>
            <a:r>
              <a:rPr lang="en-GB" sz="2400" b="1">
                <a:solidFill>
                  <a:schemeClr val="accent2">
                    <a:lumMod val="50000"/>
                  </a:schemeClr>
                </a:solidFill>
                <a:latin typeface="FAUSans Office" panose="020B0504010101010104" pitchFamily="34" charset="77"/>
                <a:cs typeface="FAUSans Office" panose="020B0504010101010104" pitchFamily="34" charset="77"/>
              </a:rPr>
              <a:t>Reading Concordances in the 21</a:t>
            </a:r>
            <a:r>
              <a:rPr lang="en-GB" sz="2400" b="1" baseline="30000">
                <a:solidFill>
                  <a:schemeClr val="accent2">
                    <a:lumMod val="50000"/>
                  </a:schemeClr>
                </a:solidFill>
                <a:latin typeface="FAUSans Office" panose="020B0504010101010104" pitchFamily="34" charset="77"/>
                <a:cs typeface="FAUSans Office" panose="020B0504010101010104" pitchFamily="34" charset="77"/>
              </a:rPr>
              <a:t>st</a:t>
            </a:r>
            <a:r>
              <a:rPr lang="en-GB" sz="2400" b="1">
                <a:solidFill>
                  <a:schemeClr val="accent2">
                    <a:lumMod val="50000"/>
                  </a:schemeClr>
                </a:solidFill>
                <a:latin typeface="FAUSans Office" panose="020B0504010101010104" pitchFamily="34" charset="77"/>
                <a:cs typeface="FAUSans Office" panose="020B0504010101010104" pitchFamily="34" charset="77"/>
              </a:rPr>
              <a:t> Century (RC21) project team</a:t>
            </a:r>
          </a:p>
          <a:p>
            <a:pPr marL="716280" algn="ctr"/>
            <a:r>
              <a:rPr lang="en-GB" sz="2400">
                <a:solidFill>
                  <a:schemeClr val="accent2">
                    <a:lumMod val="50000"/>
                  </a:schemeClr>
                </a:solidFill>
                <a:latin typeface="FAUSans Office" panose="020B0504010101010104" pitchFamily="34" charset="77"/>
                <a:cs typeface="FAUSans Office" panose="020B0504010101010104" pitchFamily="34" charset="77"/>
              </a:rPr>
              <a:t>Nathan Dykes • </a:t>
            </a:r>
            <a:r>
              <a:rPr lang="en-GB" sz="2400" b="1">
                <a:solidFill>
                  <a:schemeClr val="accent2">
                    <a:lumMod val="50000"/>
                  </a:schemeClr>
                </a:solidFill>
                <a:latin typeface="FAUSans Office" panose="020B0504010101010104" pitchFamily="34" charset="77"/>
                <a:cs typeface="FAUSans Office" panose="020B0504010101010104" pitchFamily="34" charset="77"/>
              </a:rPr>
              <a:t>Stephanie Evert</a:t>
            </a:r>
            <a:r>
              <a:rPr lang="en-GB" sz="2400">
                <a:solidFill>
                  <a:schemeClr val="accent2">
                    <a:lumMod val="50000"/>
                  </a:schemeClr>
                </a:solidFill>
                <a:latin typeface="FAUSans Office" panose="020B0504010101010104" pitchFamily="34" charset="77"/>
                <a:cs typeface="FAUSans Office" panose="020B0504010101010104" pitchFamily="34" charset="77"/>
              </a:rPr>
              <a:t> • Michaela Mahlberg • </a:t>
            </a:r>
            <a:r>
              <a:rPr lang="en-GB" sz="2400" b="1">
                <a:solidFill>
                  <a:schemeClr val="accent2">
                    <a:lumMod val="50000"/>
                  </a:schemeClr>
                </a:solidFill>
                <a:latin typeface="FAUSans Office" panose="020B0504010101010104" pitchFamily="34" charset="77"/>
                <a:cs typeface="FAUSans Office" panose="020B0504010101010104" pitchFamily="34" charset="77"/>
              </a:rPr>
              <a:t>Alexander Piperski</a:t>
            </a:r>
            <a:endParaRPr lang="en-US" sz="2400" b="1">
              <a:solidFill>
                <a:schemeClr val="accent2">
                  <a:lumMod val="50000"/>
                </a:schemeClr>
              </a:solidFill>
              <a:latin typeface="FAUSans Office" panose="020B0504010101010104" pitchFamily="34" charset="77"/>
              <a:cs typeface="FAUSans Office" panose="020B0504010101010104" pitchFamily="34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3F9565-715D-91DC-A0E3-3DEF4044BC1D}"/>
              </a:ext>
            </a:extLst>
          </p:cNvPr>
          <p:cNvGrpSpPr/>
          <p:nvPr/>
        </p:nvGrpSpPr>
        <p:grpSpPr>
          <a:xfrm>
            <a:off x="2670496" y="186679"/>
            <a:ext cx="6851008" cy="3853693"/>
            <a:chOff x="3511630" y="417286"/>
            <a:chExt cx="5701633" cy="3207169"/>
          </a:xfrm>
        </p:grpSpPr>
        <p:pic>
          <p:nvPicPr>
            <p:cNvPr id="21" name="Picture 20" descr="A black screen with a white border&#10;&#10;Description automatically generat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1630" y="417286"/>
              <a:ext cx="5701633" cy="3207169"/>
            </a:xfrm>
            <a:prstGeom prst="rect">
              <a:avLst/>
            </a:prstGeom>
          </p:spPr>
        </p:pic>
        <p:pic>
          <p:nvPicPr>
            <p:cNvPr id="1036" name="Picture 12" descr="Image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05" r="6032"/>
            <a:stretch>
              <a:fillRect/>
            </a:stretch>
          </p:blipFill>
          <p:spPr bwMode="auto">
            <a:xfrm>
              <a:off x="3916325" y="585969"/>
              <a:ext cx="4944139" cy="2601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1" y="1635208"/>
            <a:ext cx="2106591" cy="49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A21E52-34BC-F9E0-9C6B-6668245D7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2" y="2405831"/>
            <a:ext cx="2511354" cy="32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8E96232E-D99C-4442-E83E-DC75693EE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2" y="3001308"/>
            <a:ext cx="2511354" cy="63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772A65-CCB4-DB4C-8DC4-6895D43EE3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783" y="172716"/>
            <a:ext cx="2193359" cy="119130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B4D7E99-3F52-702D-0D15-441CA0987C04}"/>
              </a:ext>
            </a:extLst>
          </p:cNvPr>
          <p:cNvSpPr/>
          <p:nvPr/>
        </p:nvSpPr>
        <p:spPr>
          <a:xfrm>
            <a:off x="10843372" y="316104"/>
            <a:ext cx="876301" cy="87630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FAUSans Office" panose="020B0504010101010104" pitchFamily="34" charset="77"/>
                <a:cs typeface="FAUSans Office" panose="020B0504010101010104" pitchFamily="34" charset="77"/>
              </a:rPr>
              <a:t>2</a:t>
            </a:r>
            <a:endParaRPr lang="en-US" sz="4400" b="1">
              <a:latin typeface="FAUSans Office" panose="020B0504010101010104" pitchFamily="34" charset="77"/>
              <a:cs typeface="FAUSans Office" panose="020B0504010101010104" pitchFamily="34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277E0-7428-18B5-D2EF-55368760D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57705-B251-7EDB-B44E-993A39E6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the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8EED7-D01D-F240-5366-62D9D979E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Part I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/>
              <a:t>Concordance reading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/>
              <a:t>Strategies for </a:t>
            </a:r>
            <a:r>
              <a:rPr lang="en-US" err="1"/>
              <a:t>organising</a:t>
            </a:r>
            <a:r>
              <a:rPr lang="en-US"/>
              <a:t> concordances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/>
              <a:t>Reading concordances with algorithms</a:t>
            </a:r>
          </a:p>
          <a:p>
            <a:pPr marL="571500" indent="-57150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/>
              <a:t>A mathematical framework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Part II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n-US"/>
              <a:t>Hands-on: </a:t>
            </a:r>
            <a:r>
              <a:rPr lang="en-US" err="1"/>
              <a:t>FlexiConc</a:t>
            </a:r>
            <a:r>
              <a:rPr lang="en-US"/>
              <a:t> in </a:t>
            </a:r>
            <a:r>
              <a:rPr lang="en-US" err="1"/>
              <a:t>Jupyter</a:t>
            </a:r>
            <a:endParaRPr lang="en-US"/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n-US" b="1"/>
              <a:t>Implementation details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n-US"/>
              <a:t>Loading your own data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B6730-4A4B-14D0-1BBD-546AE1151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CECE5-B1C9-3444-BACC-69C1B199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4B9F3-1F50-78AF-DFD2-082A3948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690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12E411-59A7-58FA-E9D8-97567937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Representation </a:t>
            </a:r>
            <a:r>
              <a:rPr lang="sv-SE" err="1"/>
              <a:t>of</a:t>
            </a:r>
            <a:r>
              <a:rPr lang="sv-SE"/>
              <a:t> </a:t>
            </a:r>
            <a:r>
              <a:rPr lang="sv-SE" err="1"/>
              <a:t>concordances</a:t>
            </a:r>
            <a:r>
              <a:rPr lang="sv-SE"/>
              <a:t> in </a:t>
            </a:r>
            <a:r>
              <a:rPr lang="sv-SE" err="1"/>
              <a:t>FlexiConc</a:t>
            </a:r>
            <a:endParaRPr lang="sv-S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A3F77D-7F45-4D46-1AF9-376A5DE14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</a:t>
            </a:r>
            <a:r>
              <a:rPr lang="en-US" err="1"/>
              <a:t>FlexiConc</a:t>
            </a:r>
            <a:r>
              <a:rPr lang="en-US"/>
              <a:t>, a Concordance object must include two Pandas </a:t>
            </a:r>
            <a:r>
              <a:rPr lang="en-US" err="1"/>
              <a:t>dataframes</a:t>
            </a:r>
            <a:endParaRPr lang="en-US"/>
          </a:p>
          <a:p>
            <a:pPr lvl="1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</a:p>
          <a:p>
            <a:pPr lvl="2"/>
            <a:r>
              <a:rPr lang="en-US"/>
              <a:t>information about concordance lines</a:t>
            </a:r>
          </a:p>
          <a:p>
            <a:pPr lvl="1"/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tokens</a:t>
            </a:r>
          </a:p>
          <a:p>
            <a:pPr lvl="2"/>
            <a:r>
              <a:rPr lang="en-US"/>
              <a:t>information about individual tokens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33FD83-E8D1-7F83-7ADD-39567BC9C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6B52C7-CF9E-BECB-B081-FD6B7F92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599FB4-3805-E113-F7C4-9CEF2CBA0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170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34477D-B687-C9E8-7EE9-EFA251929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/>
              <a:t>Representation </a:t>
            </a:r>
            <a:r>
              <a:rPr lang="sv-SE" err="1"/>
              <a:t>of</a:t>
            </a:r>
            <a:r>
              <a:rPr lang="sv-SE"/>
              <a:t> </a:t>
            </a:r>
            <a:r>
              <a:rPr lang="sv-SE" err="1"/>
              <a:t>concordances</a:t>
            </a:r>
            <a:r>
              <a:rPr lang="sv-SE"/>
              <a:t> in </a:t>
            </a:r>
            <a:r>
              <a:rPr lang="sv-SE" err="1"/>
              <a:t>FlexiConc</a:t>
            </a:r>
            <a:r>
              <a:rPr lang="sv-SE"/>
              <a:t>: metadata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CCCF02-0C80-A2E6-3867-ABC5B680D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1BC58F-6B68-B9D5-3ABF-66B7D7A48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4AEC37-04D9-A14D-1506-BA9AC349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51F9B1-FD48-4C55-C0C6-5787D2E7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B3890A5-2257-E1AC-FEE5-D226859E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92" y="1370012"/>
            <a:ext cx="10835005" cy="41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16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D863D-DB82-6793-B3FC-6877F653A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DC5F2-D365-F6E1-4A2F-66FF3570B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/>
              <a:t>Representation </a:t>
            </a:r>
            <a:r>
              <a:rPr lang="sv-SE" err="1"/>
              <a:t>of</a:t>
            </a:r>
            <a:r>
              <a:rPr lang="sv-SE"/>
              <a:t> </a:t>
            </a:r>
            <a:r>
              <a:rPr lang="sv-SE" err="1"/>
              <a:t>concordances</a:t>
            </a:r>
            <a:r>
              <a:rPr lang="sv-SE"/>
              <a:t> in </a:t>
            </a:r>
            <a:r>
              <a:rPr lang="sv-SE" err="1"/>
              <a:t>FlexiConc</a:t>
            </a:r>
            <a:r>
              <a:rPr lang="sv-SE"/>
              <a:t>:</a:t>
            </a:r>
            <a:br>
              <a:rPr lang="sv-SE"/>
            </a:br>
            <a:r>
              <a:rPr lang="sv-SE"/>
              <a:t>tokens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DEE5A1-767F-D592-54D2-B3B068CDC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269" y="1388794"/>
            <a:ext cx="8603461" cy="4787075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79EA99C4-5B91-7B73-405E-E2912D82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12C8BE-FEB6-0E9B-19E8-1DB87B1E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27288D-16A6-30E6-052E-B1D30BBD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50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94CFE7-E854-7F44-7001-57E6634E7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Representation </a:t>
            </a:r>
            <a:r>
              <a:rPr lang="sv-SE" err="1"/>
              <a:t>of</a:t>
            </a:r>
            <a:r>
              <a:rPr lang="sv-SE"/>
              <a:t> </a:t>
            </a:r>
            <a:r>
              <a:rPr lang="sv-SE" err="1"/>
              <a:t>algorithms</a:t>
            </a:r>
            <a:r>
              <a:rPr lang="sv-SE"/>
              <a:t> in </a:t>
            </a:r>
            <a:r>
              <a:rPr lang="sv-SE" err="1"/>
              <a:t>FlexiConc</a:t>
            </a:r>
            <a:endParaRPr lang="sv-S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7107FA-1844-2E69-25D2-18D14EBF4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err="1"/>
              <a:t>Algorithms</a:t>
            </a:r>
            <a:r>
              <a:rPr lang="sv-SE"/>
              <a:t> </a:t>
            </a:r>
            <a:r>
              <a:rPr lang="sv-SE" err="1"/>
              <a:t>are</a:t>
            </a:r>
            <a:r>
              <a:rPr lang="sv-SE"/>
              <a:t> </a:t>
            </a:r>
            <a:r>
              <a:rPr lang="sv-SE" err="1"/>
              <a:t>stored</a:t>
            </a:r>
            <a:r>
              <a:rPr lang="sv-SE"/>
              <a:t> as </a:t>
            </a:r>
            <a:r>
              <a:rPr lang="sv-SE" err="1"/>
              <a:t>individual</a:t>
            </a:r>
            <a:r>
              <a:rPr lang="sv-SE"/>
              <a:t> .</a:t>
            </a:r>
            <a:r>
              <a:rPr lang="sv-SE" err="1"/>
              <a:t>py</a:t>
            </a:r>
            <a:r>
              <a:rPr lang="sv-SE"/>
              <a:t> </a:t>
            </a:r>
            <a:r>
              <a:rPr lang="sv-SE" err="1"/>
              <a:t>files</a:t>
            </a:r>
            <a:r>
              <a:rPr lang="sv-SE"/>
              <a:t> in the </a:t>
            </a:r>
            <a:r>
              <a:rPr lang="sv-SE" err="1">
                <a:latin typeface="Courier New" panose="02070309020205020404" pitchFamily="49" charset="0"/>
                <a:cs typeface="Courier New" panose="02070309020205020404" pitchFamily="49" charset="0"/>
              </a:rPr>
              <a:t>algorithms</a:t>
            </a:r>
            <a:r>
              <a:rPr lang="sv-SE"/>
              <a:t> folder </a:t>
            </a:r>
            <a:r>
              <a:rPr lang="sv-SE" err="1"/>
              <a:t>provided</a:t>
            </a:r>
            <a:r>
              <a:rPr lang="sv-SE"/>
              <a:t> </a:t>
            </a:r>
            <a:r>
              <a:rPr lang="sv-SE" err="1"/>
              <a:t>with</a:t>
            </a:r>
            <a:r>
              <a:rPr lang="sv-SE"/>
              <a:t> the </a:t>
            </a:r>
            <a:r>
              <a:rPr lang="sv-SE" err="1"/>
              <a:t>package</a:t>
            </a:r>
            <a:endParaRPr lang="sv-SE"/>
          </a:p>
          <a:p>
            <a:r>
              <a:rPr lang="sv-SE" err="1"/>
              <a:t>Algorithms</a:t>
            </a:r>
            <a:r>
              <a:rPr lang="sv-SE"/>
              <a:t> </a:t>
            </a:r>
            <a:r>
              <a:rPr lang="en-US"/>
              <a:t>can also be loaded </a:t>
            </a:r>
            <a:r>
              <a:rPr lang="sv-SE"/>
              <a:t>from </a:t>
            </a:r>
            <a:r>
              <a:rPr lang="sv-SE" err="1"/>
              <a:t>user</a:t>
            </a:r>
            <a:r>
              <a:rPr lang="sv-SE"/>
              <a:t>-</a:t>
            </a:r>
            <a:r>
              <a:rPr lang="en-US"/>
              <a:t>specified</a:t>
            </a:r>
            <a:r>
              <a:rPr lang="sv-SE"/>
              <a:t> folders</a:t>
            </a:r>
          </a:p>
          <a:p>
            <a:r>
              <a:rPr lang="en-US"/>
              <a:t>Each algorithms includes an exact specification as a JSON schema, which can be updated dynamically for each node</a:t>
            </a:r>
          </a:p>
          <a:p>
            <a:pPr lvl="1"/>
            <a:r>
              <a:rPr lang="en-US"/>
              <a:t>name</a:t>
            </a:r>
          </a:p>
          <a:p>
            <a:pPr lvl="1"/>
            <a:r>
              <a:rPr lang="en-US"/>
              <a:t>description</a:t>
            </a:r>
          </a:p>
          <a:p>
            <a:pPr lvl="1"/>
            <a:r>
              <a:rPr lang="en-US"/>
              <a:t>algorithm type</a:t>
            </a:r>
          </a:p>
          <a:p>
            <a:pPr lvl="1"/>
            <a:r>
              <a:rPr lang="en-US"/>
              <a:t>arguments</a:t>
            </a:r>
          </a:p>
          <a:p>
            <a:pPr lvl="1"/>
            <a:r>
              <a:rPr lang="en-US"/>
              <a:t>availability of an algorithm for a node</a:t>
            </a:r>
          </a:p>
          <a:p>
            <a:endParaRPr lang="sv-S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9600C9-187E-2B37-CF87-53D1197C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11ABE3-1A8C-66CA-0FEB-0C261BF58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9D128E-681E-FBCE-8738-DE578A88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893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280DA-8BD4-CC10-FC44-2E6E93602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B617EA-7CF6-CD2C-44EC-77519288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/>
              <a:t>Representation </a:t>
            </a:r>
            <a:r>
              <a:rPr lang="sv-SE" err="1"/>
              <a:t>of</a:t>
            </a:r>
            <a:r>
              <a:rPr lang="sv-SE"/>
              <a:t> </a:t>
            </a:r>
            <a:r>
              <a:rPr lang="sv-SE" err="1"/>
              <a:t>algorithms</a:t>
            </a:r>
            <a:r>
              <a:rPr lang="sv-SE"/>
              <a:t> in </a:t>
            </a:r>
            <a:r>
              <a:rPr lang="sv-SE" err="1"/>
              <a:t>FlexiConc</a:t>
            </a:r>
            <a:r>
              <a:rPr lang="sv-SE"/>
              <a:t>: arguments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7A4DF9-5F04-7B16-095E-2EA7EAD2B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Schema for individual arguments</a:t>
            </a:r>
          </a:p>
          <a:p>
            <a:pPr lvl="1"/>
            <a:r>
              <a:rPr lang="en-US"/>
              <a:t>name</a:t>
            </a:r>
          </a:p>
          <a:p>
            <a:pPr lvl="1"/>
            <a:r>
              <a:rPr lang="en-US"/>
              <a:t>description</a:t>
            </a:r>
          </a:p>
          <a:p>
            <a:pPr lvl="1"/>
            <a:r>
              <a:rPr lang="en-US"/>
              <a:t>type</a:t>
            </a:r>
          </a:p>
          <a:p>
            <a:pPr lvl="1"/>
            <a:r>
              <a:rPr lang="en-US"/>
              <a:t>restrictions</a:t>
            </a:r>
          </a:p>
          <a:p>
            <a:pPr lvl="2"/>
            <a:r>
              <a:rPr lang="en-US"/>
              <a:t>list of possible values</a:t>
            </a:r>
          </a:p>
          <a:p>
            <a:pPr lvl="2"/>
            <a:r>
              <a:rPr lang="en-US"/>
              <a:t>min/max</a:t>
            </a:r>
          </a:p>
          <a:p>
            <a:pPr lvl="2"/>
            <a:r>
              <a:rPr lang="en-US"/>
              <a:t>...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1DF218-D987-1655-CC88-D7885C1F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A0291E-8A4D-F32C-5D16-3A08DD517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B4A42A-82AB-4D04-9D05-84476D77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671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E62231-107B-4E1A-40AB-9010F7B2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Internal structure of an algorithm</a:t>
            </a:r>
            <a:endParaRPr lang="sv-S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984E05-E2A7-86E4-BD3B-BA25BF5F0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3FF71F-1E43-06BB-4958-F3C744C4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8A63A0-2F88-FAF8-334C-22CD8FE52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4B25DF3-54CA-12A2-570B-27E4BF476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414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ED6E0-514D-C832-381A-B537EC82A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FCB637B-AABF-6B8C-2E52-9C99E1B2F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659" y="0"/>
            <a:ext cx="9153274" cy="6858000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DD81ECB0-9D99-0F35-7490-CEB2802F9546}"/>
              </a:ext>
            </a:extLst>
          </p:cNvPr>
          <p:cNvSpPr/>
          <p:nvPr/>
        </p:nvSpPr>
        <p:spPr>
          <a:xfrm>
            <a:off x="2607548" y="344395"/>
            <a:ext cx="7710283" cy="6513605"/>
          </a:xfrm>
          <a:prstGeom prst="roundRect">
            <a:avLst>
              <a:gd name="adj" fmla="val 6750"/>
            </a:avLst>
          </a:prstGeom>
          <a:solidFill>
            <a:srgbClr val="F4AAB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D3ED83-8D58-C973-2F3B-5F3613DA5537}"/>
              </a:ext>
            </a:extLst>
          </p:cNvPr>
          <p:cNvSpPr txBox="1"/>
          <p:nvPr/>
        </p:nvSpPr>
        <p:spPr>
          <a:xfrm>
            <a:off x="0" y="3017939"/>
            <a:ext cx="2114026" cy="8221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400">
                <a:solidFill>
                  <a:schemeClr val="accent2">
                    <a:lumMod val="90000"/>
                  </a:schemeClr>
                </a:solidFill>
                <a:latin typeface="FAUSans Office" panose="020B0504010101010104" pitchFamily="34" charset="77"/>
                <a:cs typeface="FAUSans Office" panose="020B0504010101010104" pitchFamily="34" charset="77"/>
              </a:rPr>
              <a:t>Docstring</a:t>
            </a:r>
            <a:endParaRPr lang="sv-SE" sz="2400">
              <a:solidFill>
                <a:schemeClr val="accent2">
                  <a:lumMod val="90000"/>
                </a:schemeClr>
              </a:solidFill>
              <a:latin typeface="FAUSans Office" panose="020B0504010101010104" pitchFamily="34" charset="77"/>
              <a:cs typeface="FAUSans Office" panose="020B05040101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99739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8DEA54-8266-E7F5-510B-E3DEE620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464865"/>
            <a:ext cx="10515600" cy="1928269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31D81273-8F85-3EED-3911-B0FE96926E73}"/>
              </a:ext>
            </a:extLst>
          </p:cNvPr>
          <p:cNvSpPr/>
          <p:nvPr/>
        </p:nvSpPr>
        <p:spPr>
          <a:xfrm>
            <a:off x="2607548" y="3017940"/>
            <a:ext cx="9584452" cy="1456784"/>
          </a:xfrm>
          <a:prstGeom prst="roundRect">
            <a:avLst>
              <a:gd name="adj" fmla="val 21440"/>
            </a:avLst>
          </a:prstGeom>
          <a:solidFill>
            <a:srgbClr val="F4AAB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EF2737-A229-5C58-104E-6F5EC59395EF}"/>
              </a:ext>
            </a:extLst>
          </p:cNvPr>
          <p:cNvSpPr txBox="1"/>
          <p:nvPr/>
        </p:nvSpPr>
        <p:spPr>
          <a:xfrm>
            <a:off x="0" y="3017939"/>
            <a:ext cx="2114026" cy="8221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400">
                <a:solidFill>
                  <a:schemeClr val="accent2">
                    <a:lumMod val="90000"/>
                  </a:schemeClr>
                </a:solidFill>
                <a:latin typeface="FAUSans Office" panose="020B0504010101010104" pitchFamily="34" charset="77"/>
                <a:cs typeface="FAUSans Office" panose="020B0504010101010104" pitchFamily="34" charset="77"/>
              </a:rPr>
              <a:t>Metadata</a:t>
            </a:r>
            <a:endParaRPr lang="sv-SE" sz="2400">
              <a:solidFill>
                <a:schemeClr val="accent2">
                  <a:lumMod val="90000"/>
                </a:schemeClr>
              </a:solidFill>
              <a:latin typeface="FAUSans Office" panose="020B0504010101010104" pitchFamily="34" charset="77"/>
              <a:cs typeface="FAUSans Office" panose="020B05040101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54151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C2D0D4-4E71-D49B-61EB-094A349AC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0"/>
            <a:ext cx="10287000" cy="6860681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D6FD877-71EE-BC85-0CAF-778FC7410953}"/>
              </a:ext>
            </a:extLst>
          </p:cNvPr>
          <p:cNvSpPr/>
          <p:nvPr/>
        </p:nvSpPr>
        <p:spPr>
          <a:xfrm>
            <a:off x="2625382" y="0"/>
            <a:ext cx="9566618" cy="6858000"/>
          </a:xfrm>
          <a:prstGeom prst="roundRect">
            <a:avLst>
              <a:gd name="adj" fmla="val 6750"/>
            </a:avLst>
          </a:prstGeom>
          <a:solidFill>
            <a:srgbClr val="F4AAB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C7926-31BD-5E1C-4985-0ACAA1163D6D}"/>
              </a:ext>
            </a:extLst>
          </p:cNvPr>
          <p:cNvSpPr txBox="1"/>
          <p:nvPr/>
        </p:nvSpPr>
        <p:spPr>
          <a:xfrm>
            <a:off x="0" y="2262930"/>
            <a:ext cx="2114026" cy="8221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400">
                <a:solidFill>
                  <a:schemeClr val="accent2">
                    <a:lumMod val="90000"/>
                  </a:schemeClr>
                </a:solidFill>
                <a:latin typeface="FAUSans Office" panose="020B0504010101010104" pitchFamily="34" charset="77"/>
                <a:cs typeface="FAUSans Office" panose="020B0504010101010104" pitchFamily="34" charset="77"/>
              </a:rPr>
              <a:t>Argument schema</a:t>
            </a:r>
            <a:endParaRPr lang="sv-SE" sz="2400">
              <a:solidFill>
                <a:schemeClr val="accent2">
                  <a:lumMod val="90000"/>
                </a:schemeClr>
              </a:solidFill>
              <a:latin typeface="FAUSans Office" panose="020B0504010101010104" pitchFamily="34" charset="77"/>
              <a:cs typeface="FAUSans Office" panose="020B0504010101010104" pitchFamily="34" charset="77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8FEF2B4-A0AA-7A60-C597-1CC2B7428DEB}"/>
              </a:ext>
            </a:extLst>
          </p:cNvPr>
          <p:cNvSpPr/>
          <p:nvPr/>
        </p:nvSpPr>
        <p:spPr>
          <a:xfrm>
            <a:off x="2625382" y="3548542"/>
            <a:ext cx="9566618" cy="595619"/>
          </a:xfrm>
          <a:prstGeom prst="roundRect">
            <a:avLst>
              <a:gd name="adj" fmla="val 50000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0F34C1-A18D-F1AC-76BB-DC92F83CB140}"/>
              </a:ext>
            </a:extLst>
          </p:cNvPr>
          <p:cNvSpPr txBox="1"/>
          <p:nvPr/>
        </p:nvSpPr>
        <p:spPr>
          <a:xfrm>
            <a:off x="0" y="3445777"/>
            <a:ext cx="2114026" cy="8221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400">
                <a:solidFill>
                  <a:schemeClr val="accent1">
                    <a:lumMod val="60000"/>
                    <a:lumOff val="40000"/>
                  </a:schemeClr>
                </a:solidFill>
                <a:latin typeface="FAUSans Office" panose="020B0504010101010104" pitchFamily="34" charset="77"/>
                <a:cs typeface="FAUSans Office" panose="020B0504010101010104" pitchFamily="34" charset="77"/>
              </a:rPr>
              <a:t>Dynamic list of possible values</a:t>
            </a:r>
            <a:endParaRPr lang="sv-SE" sz="2400">
              <a:solidFill>
                <a:schemeClr val="accent1">
                  <a:lumMod val="60000"/>
                  <a:lumOff val="40000"/>
                </a:schemeClr>
              </a:solidFill>
              <a:latin typeface="FAUSans Office" panose="020B0504010101010104" pitchFamily="34" charset="77"/>
              <a:cs typeface="FAUSans Office" panose="020B05040101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3949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FFCE-8665-2357-9FA8-16310E28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the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184C-081A-1E0F-9BA4-B7467394A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Part I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/>
              <a:t>Concordance reading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/>
              <a:t>Strategies for </a:t>
            </a:r>
            <a:r>
              <a:rPr lang="en-US" err="1"/>
              <a:t>organising</a:t>
            </a:r>
            <a:r>
              <a:rPr lang="en-US"/>
              <a:t> concordances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/>
              <a:t>Reading concordances with algorithms</a:t>
            </a:r>
          </a:p>
          <a:p>
            <a:pPr marL="571500" indent="-57150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/>
              <a:t>A mathematical framework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Part II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n-US"/>
              <a:t>Hands-on: </a:t>
            </a:r>
            <a:r>
              <a:rPr lang="en-US" err="1"/>
              <a:t>FlexiConc</a:t>
            </a:r>
            <a:r>
              <a:rPr lang="en-US"/>
              <a:t> in </a:t>
            </a:r>
            <a:r>
              <a:rPr lang="en-US" err="1"/>
              <a:t>Jupyter</a:t>
            </a:r>
            <a:endParaRPr lang="en-US"/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n-US"/>
              <a:t>Implementation details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n-US"/>
              <a:t>Loading your own data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CF55C-ED65-4CFA-9649-1FD8B0E5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48305-855A-56A0-92FD-AB5C15460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066AA-1335-9A93-A2E5-4F2881404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866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288C6-B308-3296-47D1-6C169669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DC8DFC56-E300-86F5-EE5A-034972C3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033"/>
            <a:ext cx="12192000" cy="3325933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936D024-7C80-82E3-BB9B-3A1B0D79F61E}"/>
              </a:ext>
            </a:extLst>
          </p:cNvPr>
          <p:cNvSpPr/>
          <p:nvPr/>
        </p:nvSpPr>
        <p:spPr>
          <a:xfrm>
            <a:off x="187027" y="3405060"/>
            <a:ext cx="11817946" cy="1176668"/>
          </a:xfrm>
          <a:prstGeom prst="roundRect">
            <a:avLst>
              <a:gd name="adj" fmla="val 21440"/>
            </a:avLst>
          </a:prstGeom>
          <a:solidFill>
            <a:srgbClr val="F4AAB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Прямоугольник: скругленные углы 1">
            <a:extLst>
              <a:ext uri="{FF2B5EF4-FFF2-40B4-BE49-F238E27FC236}">
                <a16:creationId xmlns:a16="http://schemas.microsoft.com/office/drawing/2014/main" id="{BF89C0C4-42BC-0613-E662-05EDD0B0DD0F}"/>
              </a:ext>
            </a:extLst>
          </p:cNvPr>
          <p:cNvSpPr/>
          <p:nvPr/>
        </p:nvSpPr>
        <p:spPr>
          <a:xfrm>
            <a:off x="187027" y="1260171"/>
            <a:ext cx="11817946" cy="659261"/>
          </a:xfrm>
          <a:prstGeom prst="roundRect">
            <a:avLst>
              <a:gd name="adj" fmla="val 21440"/>
            </a:avLst>
          </a:prstGeom>
          <a:solidFill>
            <a:srgbClr val="F4AAB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Прямоугольник: скругленные углы 1">
            <a:extLst>
              <a:ext uri="{FF2B5EF4-FFF2-40B4-BE49-F238E27FC236}">
                <a16:creationId xmlns:a16="http://schemas.microsoft.com/office/drawing/2014/main" id="{FC1A78F2-4BCD-D4E7-4EEC-C358F2FD6A90}"/>
              </a:ext>
            </a:extLst>
          </p:cNvPr>
          <p:cNvSpPr/>
          <p:nvPr/>
        </p:nvSpPr>
        <p:spPr>
          <a:xfrm>
            <a:off x="187027" y="2144467"/>
            <a:ext cx="11817946" cy="969705"/>
          </a:xfrm>
          <a:prstGeom prst="roundRect">
            <a:avLst>
              <a:gd name="adj" fmla="val 21440"/>
            </a:avLst>
          </a:prstGeom>
          <a:solidFill>
            <a:srgbClr val="F4AAB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114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5" grpId="0" animBg="1"/>
      <p:bldP spid="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computer code">
            <a:extLst>
              <a:ext uri="{FF2B5EF4-FFF2-40B4-BE49-F238E27FC236}">
                <a16:creationId xmlns:a16="http://schemas.microsoft.com/office/drawing/2014/main" id="{F2E9CABA-57D9-EE11-5D99-CD37BF581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383"/>
            <a:ext cx="12192000" cy="4252377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208D5336-1ED8-B319-B022-5C1DB1542B98}"/>
              </a:ext>
            </a:extLst>
          </p:cNvPr>
          <p:cNvSpPr/>
          <p:nvPr/>
        </p:nvSpPr>
        <p:spPr>
          <a:xfrm>
            <a:off x="187026" y="1157591"/>
            <a:ext cx="11817946" cy="1308371"/>
          </a:xfrm>
          <a:prstGeom prst="roundRect">
            <a:avLst>
              <a:gd name="adj" fmla="val 21440"/>
            </a:avLst>
          </a:prstGeom>
          <a:solidFill>
            <a:srgbClr val="F4AAB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Прямоугольник: скругленные углы 3">
            <a:extLst>
              <a:ext uri="{FF2B5EF4-FFF2-40B4-BE49-F238E27FC236}">
                <a16:creationId xmlns:a16="http://schemas.microsoft.com/office/drawing/2014/main" id="{556370EA-537F-3DE2-3DC9-48308709930C}"/>
              </a:ext>
            </a:extLst>
          </p:cNvPr>
          <p:cNvSpPr/>
          <p:nvPr/>
        </p:nvSpPr>
        <p:spPr>
          <a:xfrm>
            <a:off x="187025" y="2722412"/>
            <a:ext cx="11817946" cy="2750728"/>
          </a:xfrm>
          <a:prstGeom prst="roundRect">
            <a:avLst>
              <a:gd name="adj" fmla="val 21440"/>
            </a:avLst>
          </a:prstGeom>
          <a:solidFill>
            <a:srgbClr val="F4AAB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850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F2D6D-B1BD-F974-E02A-99D1F86E1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D9079BF-3DC1-E16B-40AF-89F3060DC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648"/>
            <a:ext cx="12192000" cy="3362991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D3F4B53-AC0A-DC6E-3919-7CADC12CC9F1}"/>
              </a:ext>
            </a:extLst>
          </p:cNvPr>
          <p:cNvSpPr/>
          <p:nvPr/>
        </p:nvSpPr>
        <p:spPr>
          <a:xfrm>
            <a:off x="187027" y="1104088"/>
            <a:ext cx="11817946" cy="3677056"/>
          </a:xfrm>
          <a:prstGeom prst="roundRect">
            <a:avLst>
              <a:gd name="adj" fmla="val 21440"/>
            </a:avLst>
          </a:prstGeom>
          <a:solidFill>
            <a:srgbClr val="F4AAB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10965B-2BC4-3C56-A858-D0F910AFC72C}"/>
              </a:ext>
            </a:extLst>
          </p:cNvPr>
          <p:cNvSpPr txBox="1"/>
          <p:nvPr/>
        </p:nvSpPr>
        <p:spPr>
          <a:xfrm>
            <a:off x="0" y="4956241"/>
            <a:ext cx="12192000" cy="8221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  <a:latin typeface="FAUSans Office"/>
                <a:cs typeface="FAUSans Office" panose="020B0504010101010104" pitchFamily="34" charset="77"/>
              </a:rPr>
              <a:t>Creating custom algorithms should be doable!</a:t>
            </a:r>
            <a:endParaRPr lang="sv-SE" sz="2800">
              <a:solidFill>
                <a:schemeClr val="tx1"/>
              </a:solidFill>
              <a:latin typeface="FAUSans Office"/>
              <a:cs typeface="FAUSans Office" panose="020B05040101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489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B442C1-B590-A6D0-3B35-BC41F13F8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Executing algorithms</a:t>
            </a:r>
            <a:endParaRPr lang="sv-SE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7D8371-F337-0849-0841-828E0C594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Algorithms are applied to subsets of concordance lines and produce information about:</a:t>
            </a:r>
          </a:p>
          <a:p>
            <a:pPr lvl="1"/>
            <a:r>
              <a:rPr lang="en-US"/>
              <a:t>selected lines;</a:t>
            </a:r>
          </a:p>
          <a:p>
            <a:pPr lvl="1"/>
            <a:r>
              <a:rPr lang="en-US"/>
              <a:t>ordering of lines;</a:t>
            </a:r>
          </a:p>
          <a:p>
            <a:pPr lvl="1"/>
            <a:r>
              <a:rPr lang="en-US"/>
              <a:t>grouping of lines;</a:t>
            </a:r>
          </a:p>
          <a:p>
            <a:pPr lvl="1"/>
            <a:r>
              <a:rPr lang="en-US"/>
              <a:t>token spans to be highlighted in the concordance view.</a:t>
            </a:r>
          </a:p>
          <a:p>
            <a:r>
              <a:rPr lang="en-US"/>
              <a:t>Algorithms can only be accessed via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add_subset_node</a:t>
            </a:r>
            <a:r>
              <a:rPr lang="en-US"/>
              <a:t> and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add_arrangement_node</a:t>
            </a:r>
            <a:r>
              <a:rPr lang="en-US"/>
              <a:t>, ensuring that:</a:t>
            </a:r>
          </a:p>
          <a:p>
            <a:pPr lvl="1"/>
            <a:r>
              <a:rPr lang="en-US"/>
              <a:t>only permissible algorithm combinations are used;</a:t>
            </a:r>
          </a:p>
          <a:p>
            <a:pPr lvl="1"/>
            <a:r>
              <a:rPr lang="en-US"/>
              <a:t>any algorithm call is documented in the analysis tree;</a:t>
            </a:r>
          </a:p>
          <a:p>
            <a:pPr lvl="1"/>
            <a:r>
              <a:rPr lang="en-US"/>
              <a:t>the results of algorithm execution are stored correctly.</a:t>
            </a:r>
            <a:endParaRPr lang="sv-SE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94E8FD-1F45-02E5-9D0C-DA08C46AD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8A33B1-E7E9-3E5D-B9C8-D210276AC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C8D733-E093-7D3E-403D-FF9A794E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868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63B95-7623-FE86-2171-7D975F0F1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F1EA7-3613-3343-04B0-2EEA9EEB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the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CFAA2-62D7-E9D4-DCA7-1AD8032F9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Part I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/>
              <a:t>Concordance reading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/>
              <a:t>Strategies for </a:t>
            </a:r>
            <a:r>
              <a:rPr lang="en-US" err="1"/>
              <a:t>organising</a:t>
            </a:r>
            <a:r>
              <a:rPr lang="en-US"/>
              <a:t> concordances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/>
              <a:t>Reading concordances with algorithms</a:t>
            </a:r>
          </a:p>
          <a:p>
            <a:pPr marL="571500" indent="-57150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/>
              <a:t>A mathematical framework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Part II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n-US"/>
              <a:t>Hands-on: </a:t>
            </a:r>
            <a:r>
              <a:rPr lang="en-US" err="1"/>
              <a:t>FlexiConc</a:t>
            </a:r>
            <a:r>
              <a:rPr lang="en-US"/>
              <a:t> in </a:t>
            </a:r>
            <a:r>
              <a:rPr lang="en-US" err="1"/>
              <a:t>Jupyter</a:t>
            </a:r>
            <a:endParaRPr lang="en-US"/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n-US"/>
              <a:t>Implementation details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n-US" b="1"/>
              <a:t>Loading your own data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03D2F-31A9-FE2C-FD8E-DF2FAC9F8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3E455-7A43-C0E3-12B3-C0D5BC57D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DB8D2-7B53-AA19-5AA8-CD6EF4953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045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5ED52-D41B-F4FE-D6DD-DC1550D93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AAA481-0309-81AF-455E-21BF7E31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152" y="1208315"/>
            <a:ext cx="1792224" cy="1792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AF72F3-FEB6-2B64-3D49-25DE424A4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>
                <a:latin typeface="FAUSans Office"/>
              </a:rPr>
              <a:t>FlexiConc</a:t>
            </a:r>
            <a:r>
              <a:rPr lang="en-US">
                <a:latin typeface="FAUSans Office"/>
              </a:rPr>
              <a:t> in Jupyter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1C660-5EB2-9768-AD9A-434C993F6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FAUSans Office" panose="020B0504010101010104"/>
              </a:rPr>
              <a:t>Loading your own data:</a:t>
            </a:r>
          </a:p>
          <a:p>
            <a:pPr marL="0" indent="0">
              <a:buNone/>
            </a:pPr>
            <a:r>
              <a:rPr lang="en-US" err="1">
                <a:solidFill>
                  <a:schemeClr val="accent1">
                    <a:lumMod val="50000"/>
                  </a:schemeClr>
                </a:solidFill>
                <a:latin typeface="FAUSans Office" panose="020B0504010101010104"/>
                <a:cs typeface="Consolas" panose="020B0609020204030204" pitchFamily="49" charset="0"/>
              </a:rPr>
              <a:t>flexiconc_import_Konvens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FAUSans Office" panose="020B0504010101010104"/>
                <a:cs typeface="Consolas" panose="020B0609020204030204" pitchFamily="49" charset="0"/>
              </a:rPr>
              <a:t> 2025.ipynb</a:t>
            </a:r>
            <a:endParaRPr lang="en-US">
              <a:latin typeface="FAUSans Office" panose="020B0504010101010104"/>
            </a:endParaRPr>
          </a:p>
          <a:p>
            <a:pPr marL="0" indent="0">
              <a:buNone/>
            </a:pPr>
            <a:r>
              <a:rPr lang="en-US">
                <a:latin typeface="FAUSans Office" panose="020B0504010101010104"/>
              </a:rPr>
              <a:t>Download from Google </a:t>
            </a:r>
            <a:r>
              <a:rPr lang="en-US" err="1">
                <a:latin typeface="FAUSans Office" panose="020B0504010101010104"/>
              </a:rPr>
              <a:t>Colab</a:t>
            </a:r>
            <a:r>
              <a:rPr lang="en-US">
                <a:latin typeface="FAUSans Office" panose="020B0504010101010104"/>
              </a:rPr>
              <a:t> or copy and use it there</a:t>
            </a:r>
          </a:p>
          <a:p>
            <a:pPr marL="0" indent="0">
              <a:buNone/>
            </a:pPr>
            <a:r>
              <a:rPr lang="en-US">
                <a:latin typeface="FAUSans Office" panose="020B0504010101010104"/>
              </a:rPr>
              <a:t>https://colab.research.google.com/drive/1HuVRl748lWe65Mzl5HNge4Wwgq5xiqw2?usp=sharing</a:t>
            </a:r>
          </a:p>
          <a:p>
            <a:pPr marL="0" indent="0">
              <a:buNone/>
            </a:pPr>
            <a:endParaRPr lang="en-US">
              <a:latin typeface="FAUSans Office" panose="020B0504010101010104"/>
            </a:endParaRPr>
          </a:p>
          <a:p>
            <a:r>
              <a:rPr lang="en-US">
                <a:latin typeface="FAUSans Office" panose="020B0504010101010104"/>
              </a:rPr>
              <a:t>After you’ve learned how to load your own data, explore a concordance of your choice. Then we’ll discuss your experiences and results.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F113C-878B-FB5D-DF3F-8D5643028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F6D4D-5C98-0FF7-53A1-855E2844E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E80F3-A056-7C0B-CA71-23AD5171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25</a:t>
            </a:fld>
            <a:endParaRPr lang="en-GB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7D3E0DE9-349E-FFC6-5E89-1BC956F320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2966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BD9E-ADDA-C81F-EE2C-3C924979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from CLiC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4C6156-4523-A58B-A923-AB1C7C57F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692" y="1388795"/>
            <a:ext cx="11426616" cy="2396822"/>
          </a:xfrm>
        </p:spPr>
        <p:txBody>
          <a:bodyPr/>
          <a:lstStyle/>
          <a:p>
            <a:r>
              <a:rPr lang="en-US"/>
              <a:t>Preparation: none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46712-D9DD-00BA-05FF-C5035075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10098-E9A1-CA75-4C4E-1565ACBC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8C38A-2965-E0C1-6B4C-82E9A3EA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26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07182-EF53-7806-F406-BCC03502821D}"/>
              </a:ext>
            </a:extLst>
          </p:cNvPr>
          <p:cNvSpPr txBox="1"/>
          <p:nvPr/>
        </p:nvSpPr>
        <p:spPr>
          <a:xfrm>
            <a:off x="382692" y="5459088"/>
            <a:ext cx="11426616" cy="901397"/>
          </a:xfrm>
          <a:prstGeom prst="rect">
            <a:avLst/>
          </a:prstGeom>
          <a:ln w="508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0000" tIns="46800" rIns="90000" bIns="46800" rtlCol="0" anchor="t">
            <a:noAutofit/>
          </a:bodyPr>
          <a:lstStyle/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Concordance()</a:t>
            </a: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C.retrieve_from_clic(query=["head"], corpora="dickens")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C10FB0-A627-AFBA-3B01-80CD2EA51667}"/>
              </a:ext>
            </a:extLst>
          </p:cNvPr>
          <p:cNvSpPr txBox="1"/>
          <p:nvPr/>
        </p:nvSpPr>
        <p:spPr>
          <a:xfrm>
            <a:off x="8780206" y="807227"/>
            <a:ext cx="3411794" cy="399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FAUSans Office" panose="020B0504010101010104" pitchFamily="34" charset="77"/>
                <a:cs typeface="FAUSans Office" panose="020B0504010101010104" pitchFamily="34" charset="77"/>
                <a:hlinkClick r:id="rId2"/>
              </a:rPr>
              <a:t>https://clic-fiction.com/</a:t>
            </a:r>
            <a:endParaRPr lang="en-US" sz="2400">
              <a:solidFill>
                <a:schemeClr val="tx1"/>
              </a:solidFill>
              <a:latin typeface="FAUSans Office" panose="020B0504010101010104" pitchFamily="34" charset="77"/>
              <a:cs typeface="FAUSans Office" panose="020B05040101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5876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4DD0E-09FF-30BB-2D27-ED384CA55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036A1-80D4-CD10-E7F4-BBE4A25E3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from Sketch Engine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4A2AF4-1C39-4670-00F4-AE9AC4DD2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692" y="1388795"/>
            <a:ext cx="11426616" cy="23968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FAUSans Office"/>
              </a:rPr>
              <a:t>Prerequisite: paid </a:t>
            </a:r>
            <a:r>
              <a:rPr lang="en-US" err="1">
                <a:latin typeface="FAUSans Office"/>
              </a:rPr>
              <a:t>SkE</a:t>
            </a:r>
            <a:r>
              <a:rPr lang="en-US">
                <a:latin typeface="FAUSans Office"/>
              </a:rPr>
              <a:t> account (free 30-day trials available)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46508-B86C-5872-B329-856CF70DB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96DB2-AC1C-48BB-33CB-AF9D4C62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C29F4-AA5B-D1B0-1120-C97F2F77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27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C9DD2-B2AC-33A4-69C5-7D2E489535D1}"/>
              </a:ext>
            </a:extLst>
          </p:cNvPr>
          <p:cNvSpPr txBox="1"/>
          <p:nvPr/>
        </p:nvSpPr>
        <p:spPr>
          <a:xfrm>
            <a:off x="8032955" y="806498"/>
            <a:ext cx="4159045" cy="399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FAUSans Office" panose="020B0504010101010104" pitchFamily="34" charset="77"/>
                <a:cs typeface="FAUSans Office" panose="020B0504010101010104" pitchFamily="34" charset="77"/>
                <a:hlinkClick r:id="rId2"/>
              </a:rPr>
              <a:t>https://app.sketchengine.eu/</a:t>
            </a:r>
            <a:endParaRPr lang="en-US" sz="2400">
              <a:solidFill>
                <a:schemeClr val="tx1"/>
              </a:solidFill>
              <a:latin typeface="FAUSans Office" panose="020B0504010101010104" pitchFamily="34" charset="77"/>
              <a:cs typeface="FAUSans Office" panose="020B05040101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41767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1D0F62-8C0C-729B-5094-F72D8F3CE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from Sketch Engine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83968-8300-AF68-0269-9D76B9259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1BA8A-E1BB-E3F0-1BF8-2710ABF92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EF95D-E776-AD88-4459-D8DBF0245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28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6B93AC-ECBE-B759-A1EA-B597520C9C5C}"/>
              </a:ext>
            </a:extLst>
          </p:cNvPr>
          <p:cNvSpPr txBox="1"/>
          <p:nvPr/>
        </p:nvSpPr>
        <p:spPr>
          <a:xfrm>
            <a:off x="8032955" y="806498"/>
            <a:ext cx="4159045" cy="399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FAUSans Office" panose="020B0504010101010104" pitchFamily="34" charset="77"/>
                <a:cs typeface="FAUSans Office" panose="020B0504010101010104" pitchFamily="34" charset="77"/>
                <a:hlinkClick r:id="rId2"/>
              </a:rPr>
              <a:t>https://app.sketchengine.eu/</a:t>
            </a:r>
            <a:endParaRPr lang="en-US" sz="2400">
              <a:solidFill>
                <a:schemeClr val="tx1"/>
              </a:solidFill>
              <a:latin typeface="FAUSans Office" panose="020B0504010101010104" pitchFamily="34" charset="77"/>
              <a:cs typeface="FAUSans Office" panose="020B0504010101010104" pitchFamily="34" charset="77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C5376B-A538-9D4F-AF23-CEC5EDEA3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541" y="786581"/>
            <a:ext cx="8620599" cy="6321091"/>
          </a:xfrm>
          <a:prstGeom prst="rect">
            <a:avLst/>
          </a:prstGeom>
        </p:spPr>
      </p:pic>
      <p:sp>
        <p:nvSpPr>
          <p:cNvPr id="12" name="Up Arrow 11">
            <a:extLst>
              <a:ext uri="{FF2B5EF4-FFF2-40B4-BE49-F238E27FC236}">
                <a16:creationId xmlns:a16="http://schemas.microsoft.com/office/drawing/2014/main" id="{FE0F081E-88E4-0CAA-AD90-11B70FDB33B0}"/>
              </a:ext>
            </a:extLst>
          </p:cNvPr>
          <p:cNvSpPr/>
          <p:nvPr/>
        </p:nvSpPr>
        <p:spPr>
          <a:xfrm rot="18090620">
            <a:off x="10113093" y="1809136"/>
            <a:ext cx="223684" cy="658762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ADAB66-EDA3-8A2F-61E9-BE000120DE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98" t="3002" r="1404" b="2082"/>
          <a:stretch/>
        </p:blipFill>
        <p:spPr>
          <a:xfrm>
            <a:off x="4115997" y="2138517"/>
            <a:ext cx="4053685" cy="2804600"/>
          </a:xfrm>
          <a:prstGeom prst="rect">
            <a:avLst/>
          </a:prstGeom>
          <a:effectLst>
            <a:outerShdw blurRad="88900" dist="38100" dir="22800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Up Arrow 14">
            <a:extLst>
              <a:ext uri="{FF2B5EF4-FFF2-40B4-BE49-F238E27FC236}">
                <a16:creationId xmlns:a16="http://schemas.microsoft.com/office/drawing/2014/main" id="{DE2C4F6E-567A-A85A-250B-804D210D4BD7}"/>
              </a:ext>
            </a:extLst>
          </p:cNvPr>
          <p:cNvSpPr/>
          <p:nvPr/>
        </p:nvSpPr>
        <p:spPr>
          <a:xfrm rot="18090620">
            <a:off x="6863532" y="4026310"/>
            <a:ext cx="223684" cy="658762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0072352C-60B8-BB1D-77B0-CCC8CA2E2322}"/>
              </a:ext>
            </a:extLst>
          </p:cNvPr>
          <p:cNvSpPr/>
          <p:nvPr/>
        </p:nvSpPr>
        <p:spPr>
          <a:xfrm rot="18090620">
            <a:off x="8057841" y="3885247"/>
            <a:ext cx="223684" cy="658762"/>
          </a:xfrm>
          <a:prstGeom prst="up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F86110-7051-B5EE-EC78-7895650FE1E7}"/>
              </a:ext>
            </a:extLst>
          </p:cNvPr>
          <p:cNvSpPr/>
          <p:nvPr/>
        </p:nvSpPr>
        <p:spPr>
          <a:xfrm>
            <a:off x="5840361" y="3897965"/>
            <a:ext cx="1877961" cy="14106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CC29E-3A1E-8A1B-0D3E-53990A8E7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2DBA8F-4FAD-3E8A-49BE-87C7C614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from Sketch Engine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B5895-FB6D-32EE-EBE1-77147A373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58CCA-FC4C-923C-CB96-C4431A07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54D82-A27D-1897-4D53-4D0D02D1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29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70C7B7-5F4F-45FA-1730-D102ABC84D47}"/>
              </a:ext>
            </a:extLst>
          </p:cNvPr>
          <p:cNvSpPr txBox="1"/>
          <p:nvPr/>
        </p:nvSpPr>
        <p:spPr>
          <a:xfrm>
            <a:off x="8032955" y="806498"/>
            <a:ext cx="4159045" cy="399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FAUSans Office" panose="020B0504010101010104" pitchFamily="34" charset="77"/>
                <a:cs typeface="FAUSans Office" panose="020B0504010101010104" pitchFamily="34" charset="77"/>
                <a:hlinkClick r:id="rId2"/>
              </a:rPr>
              <a:t>https://app.sketchengine.eu/</a:t>
            </a:r>
            <a:endParaRPr lang="en-US" sz="2400">
              <a:solidFill>
                <a:schemeClr val="tx1"/>
              </a:solidFill>
              <a:latin typeface="FAUSans Office" panose="020B0504010101010104" pitchFamily="34" charset="77"/>
              <a:cs typeface="FAUSans Office" panose="020B0504010101010104" pitchFamily="34" charset="77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D4483C-A874-CD5B-08E0-41022B957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541" y="786581"/>
            <a:ext cx="8620599" cy="6321091"/>
          </a:xfrm>
          <a:prstGeom prst="rect">
            <a:avLst/>
          </a:prstGeom>
        </p:spPr>
      </p:pic>
      <p:sp>
        <p:nvSpPr>
          <p:cNvPr id="2" name="Up Arrow 1">
            <a:extLst>
              <a:ext uri="{FF2B5EF4-FFF2-40B4-BE49-F238E27FC236}">
                <a16:creationId xmlns:a16="http://schemas.microsoft.com/office/drawing/2014/main" id="{A5654706-E85A-6B1F-785C-E662A91E64BD}"/>
              </a:ext>
            </a:extLst>
          </p:cNvPr>
          <p:cNvSpPr/>
          <p:nvPr/>
        </p:nvSpPr>
        <p:spPr>
          <a:xfrm rot="18090620">
            <a:off x="5555226" y="1573160"/>
            <a:ext cx="223684" cy="658762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686928-4876-26EE-60B5-0EA62F982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365" y="1562240"/>
            <a:ext cx="7772400" cy="4769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0D751F-55CA-136F-A977-8F4A6ECFFD37}"/>
              </a:ext>
            </a:extLst>
          </p:cNvPr>
          <p:cNvSpPr/>
          <p:nvPr/>
        </p:nvSpPr>
        <p:spPr>
          <a:xfrm>
            <a:off x="2918104" y="1635038"/>
            <a:ext cx="678534" cy="15443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FB48E-6C52-7B75-9C12-619171B1C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9CBA8-EE0F-8651-46A3-1A6C0F86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the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25674-D63E-3BAF-AD4E-775EAAFA9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Part I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/>
              <a:t>Concordance reading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/>
              <a:t>Strategies for </a:t>
            </a:r>
            <a:r>
              <a:rPr lang="en-US" err="1"/>
              <a:t>organising</a:t>
            </a:r>
            <a:r>
              <a:rPr lang="en-US"/>
              <a:t> concordances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/>
              <a:t>Reading concordances with algorithms</a:t>
            </a:r>
          </a:p>
          <a:p>
            <a:pPr marL="571500" indent="-571500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/>
              <a:t>A mathematical framework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>
                <a:solidFill>
                  <a:schemeClr val="accent2">
                    <a:lumMod val="50000"/>
                  </a:schemeClr>
                </a:solidFill>
              </a:rPr>
              <a:t>Part II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n-US" b="1"/>
              <a:t>Hands-on: </a:t>
            </a:r>
            <a:r>
              <a:rPr lang="en-US" b="1" err="1"/>
              <a:t>FlexiConc</a:t>
            </a:r>
            <a:r>
              <a:rPr lang="en-US" b="1"/>
              <a:t> in </a:t>
            </a:r>
            <a:r>
              <a:rPr lang="en-US" b="1" err="1"/>
              <a:t>Jupyter</a:t>
            </a:r>
            <a:endParaRPr lang="en-US" b="1"/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n-US"/>
              <a:t>Implementation details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n-US"/>
              <a:t>Loading your own data</a:t>
            </a:r>
          </a:p>
          <a:p>
            <a:pPr marL="571500" indent="-571500">
              <a:spcBef>
                <a:spcPts val="0"/>
              </a:spcBef>
              <a:spcAft>
                <a:spcPts val="600"/>
              </a:spcAft>
              <a:buFont typeface="+mj-lt"/>
              <a:buAutoNum type="arabicPeriod" startAt="5"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74181-E549-8FA5-1FEA-DD19D38DB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5F5B6-A294-5E8D-0D26-C26CBE1FB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AC522-C592-B8E3-8947-816E171D6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351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83613-615B-52D9-BED5-B86728179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4F6D-1ABD-1680-F148-D043834EF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from Sketch Engine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7E5255-2D9F-119F-6702-0576F7AAD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692" y="1388795"/>
            <a:ext cx="11426616" cy="2396822"/>
          </a:xfrm>
        </p:spPr>
        <p:txBody>
          <a:bodyPr/>
          <a:lstStyle/>
          <a:p>
            <a:r>
              <a:rPr lang="en-US"/>
              <a:t>Prerequisite: paid SkE account (free 30-day trials available)</a:t>
            </a:r>
          </a:p>
          <a:p>
            <a:r>
              <a:rPr lang="en-US"/>
              <a:t>Generate API access token (as shown on previous slides)</a:t>
            </a:r>
          </a:p>
          <a:p>
            <a:r>
              <a:rPr lang="en-US"/>
              <a:t>Note down full path to desired corpus (as shown on previous slides)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589D4-F5E8-2AE0-858A-791E881D8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1EA4C-F68A-85AE-215B-8D2D3FC9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AF60A-6A2F-261A-84BE-E9A773F31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30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75D8F-DA9F-C351-98E8-B678CD71DB40}"/>
              </a:ext>
            </a:extLst>
          </p:cNvPr>
          <p:cNvSpPr txBox="1"/>
          <p:nvPr/>
        </p:nvSpPr>
        <p:spPr>
          <a:xfrm>
            <a:off x="382692" y="3963662"/>
            <a:ext cx="11426616" cy="2496131"/>
          </a:xfrm>
          <a:prstGeom prst="rect">
            <a:avLst/>
          </a:prstGeom>
          <a:ln w="508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0000" tIns="46800" rIns="90000" bIns="46800" rtlCol="0" anchor="t">
            <a:noAutofit/>
          </a:bodyPr>
          <a:lstStyle/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Concordance()</a:t>
            </a: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C.retrieve_from_sketchengine(</a:t>
            </a: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query='[lc="fake"] [lc="news"]', </a:t>
            </a: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corpus="</a:t>
            </a:r>
            <a:r>
              <a:rPr lang="en-US" sz="2600" b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user/SEvert/tta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</a:t>
            </a:r>
            <a:r>
              <a:rPr lang="en-US" sz="2600" b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insert your path here</a:t>
            </a: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api_key="</a:t>
            </a:r>
            <a:r>
              <a:rPr lang="en-US" sz="2600" b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[YOUR API KEY]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DCFF76-A206-451A-CEB7-E2D0795246DA}"/>
              </a:ext>
            </a:extLst>
          </p:cNvPr>
          <p:cNvSpPr txBox="1"/>
          <p:nvPr/>
        </p:nvSpPr>
        <p:spPr>
          <a:xfrm>
            <a:off x="8032955" y="806498"/>
            <a:ext cx="4159045" cy="399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FAUSans Office" panose="020B0504010101010104" pitchFamily="34" charset="77"/>
                <a:cs typeface="FAUSans Office" panose="020B0504010101010104" pitchFamily="34" charset="77"/>
                <a:hlinkClick r:id="rId2"/>
              </a:rPr>
              <a:t>https://app.sketchengine.eu/</a:t>
            </a:r>
            <a:endParaRPr lang="en-US" sz="2400">
              <a:solidFill>
                <a:schemeClr val="tx1"/>
              </a:solidFill>
              <a:latin typeface="FAUSans Office" panose="020B0504010101010104" pitchFamily="34" charset="77"/>
              <a:cs typeface="FAUSans Office" panose="020B05040101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4469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E1F1562-2EE2-8DC8-F4F0-74D03C83E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from CQPweb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AD965-C856-0980-CDF8-A31F88ACC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6866E-347E-E9F8-43F7-3C2DF9BA5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BF8A4-59D9-22DC-12E1-963F3B64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31</a:t>
            </a:fld>
            <a:endParaRPr lang="en-GB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5BFE4D-C99A-E610-D1D9-69FAFAABD2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7382"/>
          <a:stretch>
            <a:fillRect/>
          </a:stretch>
        </p:blipFill>
        <p:spPr>
          <a:xfrm>
            <a:off x="0" y="1208316"/>
            <a:ext cx="12192000" cy="5332650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DA77AACC-9774-8CB5-F2F5-D220C884854B}"/>
              </a:ext>
            </a:extLst>
          </p:cNvPr>
          <p:cNvSpPr/>
          <p:nvPr/>
        </p:nvSpPr>
        <p:spPr>
          <a:xfrm rot="1100332">
            <a:off x="10606776" y="4154368"/>
            <a:ext cx="720000" cy="288000"/>
          </a:xfrm>
          <a:prstGeom prst="leftArrow">
            <a:avLst>
              <a:gd name="adj1" fmla="val 50000"/>
              <a:gd name="adj2" fmla="val 63793"/>
            </a:avLst>
          </a:prstGeom>
          <a:gradFill>
            <a:gsLst>
              <a:gs pos="0">
                <a:schemeClr val="accent2"/>
              </a:gs>
              <a:gs pos="50000">
                <a:schemeClr val="accent2">
                  <a:lumMod val="90000"/>
                </a:schemeClr>
              </a:gs>
              <a:gs pos="100000">
                <a:schemeClr val="accent2">
                  <a:lumMod val="5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B088BB-E8B4-30B5-7349-C1E3F59D7FC5}"/>
              </a:ext>
            </a:extLst>
          </p:cNvPr>
          <p:cNvGrpSpPr/>
          <p:nvPr/>
        </p:nvGrpSpPr>
        <p:grpSpPr>
          <a:xfrm>
            <a:off x="859537" y="1782357"/>
            <a:ext cx="7772398" cy="5075643"/>
            <a:chOff x="859537" y="1782357"/>
            <a:chExt cx="7772398" cy="507564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6149F1-F434-714F-4D91-7D609C539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859537" y="1782357"/>
              <a:ext cx="7772398" cy="5075643"/>
            </a:xfrm>
            <a:prstGeom prst="rect">
              <a:avLst/>
            </a:prstGeom>
            <a:ln>
              <a:noFill/>
            </a:ln>
            <a:effectLst>
              <a:outerShdw blurRad="244740" dist="50800" dir="18900000" algn="tl" rotWithShape="0">
                <a:srgbClr val="333333">
                  <a:alpha val="63399"/>
                </a:srgbClr>
              </a:outerShdw>
            </a:effectLst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5F07801-BF5C-47A5-437E-428B25BDE2AC}"/>
                </a:ext>
              </a:extLst>
            </p:cNvPr>
            <p:cNvSpPr/>
            <p:nvPr/>
          </p:nvSpPr>
          <p:spPr>
            <a:xfrm>
              <a:off x="4765400" y="3067664"/>
              <a:ext cx="1160207" cy="213850"/>
            </a:xfrm>
            <a:prstGeom prst="roundRect">
              <a:avLst/>
            </a:prstGeom>
            <a:noFill/>
            <a:ln w="508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C1B5C9D-762C-58AE-03B5-8534121419CB}"/>
                </a:ext>
              </a:extLst>
            </p:cNvPr>
            <p:cNvSpPr/>
            <p:nvPr/>
          </p:nvSpPr>
          <p:spPr>
            <a:xfrm>
              <a:off x="4765399" y="3303639"/>
              <a:ext cx="475195" cy="213850"/>
            </a:xfrm>
            <a:prstGeom prst="roundRect">
              <a:avLst/>
            </a:prstGeom>
            <a:noFill/>
            <a:ln w="508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4EC083C-2044-6294-BF60-61522C66AC8B}"/>
                </a:ext>
              </a:extLst>
            </p:cNvPr>
            <p:cNvSpPr/>
            <p:nvPr/>
          </p:nvSpPr>
          <p:spPr>
            <a:xfrm>
              <a:off x="4785064" y="4647877"/>
              <a:ext cx="1883365" cy="213850"/>
            </a:xfrm>
            <a:prstGeom prst="roundRect">
              <a:avLst/>
            </a:prstGeom>
            <a:noFill/>
            <a:ln w="508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55ACE37-626C-E98A-4EFD-49D4F3DA7FB5}"/>
                </a:ext>
              </a:extLst>
            </p:cNvPr>
            <p:cNvSpPr/>
            <p:nvPr/>
          </p:nvSpPr>
          <p:spPr>
            <a:xfrm>
              <a:off x="4765400" y="5449230"/>
              <a:ext cx="884552" cy="1393900"/>
            </a:xfrm>
            <a:prstGeom prst="roundRect">
              <a:avLst>
                <a:gd name="adj" fmla="val 7422"/>
              </a:avLst>
            </a:prstGeom>
            <a:noFill/>
            <a:ln w="508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F36AEB5-0260-FC48-C9BE-0876638FA769}"/>
              </a:ext>
            </a:extLst>
          </p:cNvPr>
          <p:cNvSpPr txBox="1"/>
          <p:nvPr/>
        </p:nvSpPr>
        <p:spPr>
          <a:xfrm>
            <a:off x="5122606" y="777056"/>
            <a:ext cx="7069394" cy="399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FAUSans Office" panose="020B0504010101010104" pitchFamily="34" charset="77"/>
                <a:cs typeface="FAUSans Office" panose="020B0504010101010104" pitchFamily="34" charset="77"/>
                <a:hlinkClick r:id="rId5"/>
              </a:rPr>
              <a:t>https://corpora.linguistik.uni-erlangen.de/cqpweb/</a:t>
            </a:r>
            <a:endParaRPr lang="en-US" sz="2400">
              <a:solidFill>
                <a:schemeClr val="tx1"/>
              </a:solidFill>
              <a:latin typeface="FAUSans Office" panose="020B0504010101010104" pitchFamily="34" charset="77"/>
              <a:cs typeface="FAUSans Office" panose="020B05040101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7962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F9900-9AB7-E69A-05FB-E6FE84A1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D28C-BB24-B39C-9105-5874CA912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from CQPweb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8F2E35-4B77-98F7-CE5B-D1F683FA9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692" y="1388795"/>
            <a:ext cx="11426616" cy="23968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700">
                <a:latin typeface="FAUSans Office"/>
              </a:rPr>
              <a:t>Demo account credentials:</a:t>
            </a:r>
            <a:br>
              <a:rPr lang="en-US" sz="2700">
                <a:latin typeface="FAUSans Office"/>
              </a:rPr>
            </a:br>
            <a:r>
              <a:rPr lang="en-US" sz="2700">
                <a:latin typeface="FAUSans Office"/>
              </a:rPr>
              <a:t>username: </a:t>
            </a:r>
            <a:r>
              <a:rPr lang="en-US" sz="2700" b="1" err="1">
                <a:latin typeface="FAUSans Office"/>
              </a:rPr>
              <a:t>studentN</a:t>
            </a:r>
            <a:r>
              <a:rPr lang="en-US" sz="2700">
                <a:latin typeface="FAUSans Office"/>
              </a:rPr>
              <a:t>, N ∈ {1, 2, …, 15} password: </a:t>
            </a:r>
            <a:r>
              <a:rPr lang="en-US" sz="2700" b="1" err="1">
                <a:latin typeface="FAUSans Office"/>
              </a:rPr>
              <a:t>erlangen</a:t>
            </a:r>
            <a:endParaRPr lang="en-US" sz="2700" b="1">
              <a:latin typeface="FAUSans Office"/>
            </a:endParaRPr>
          </a:p>
          <a:p>
            <a:r>
              <a:rPr lang="en-US" sz="2700">
                <a:latin typeface="FAUSans Office"/>
              </a:rPr>
              <a:t>Obtain desired concordance in </a:t>
            </a:r>
            <a:r>
              <a:rPr lang="en-US" sz="2700" err="1">
                <a:latin typeface="FAUSans Office"/>
              </a:rPr>
              <a:t>CQPweb</a:t>
            </a:r>
            <a:r>
              <a:rPr lang="en-US" sz="2700">
                <a:latin typeface="FAUSans Office"/>
              </a:rPr>
              <a:t> and save it with download action (as shown on previous slide)</a:t>
            </a:r>
          </a:p>
          <a:p>
            <a:r>
              <a:rPr lang="en-US" sz="2700">
                <a:latin typeface="FAUSans Office"/>
              </a:rPr>
              <a:t>Make sure to include all relevant metadata</a:t>
            </a:r>
          </a:p>
          <a:p>
            <a:r>
              <a:rPr lang="en-US" sz="2700">
                <a:latin typeface="FAUSans Office"/>
              </a:rPr>
              <a:t>Save the downloaded file in the same directory as the </a:t>
            </a:r>
            <a:r>
              <a:rPr lang="en-US" sz="2700" err="1">
                <a:latin typeface="FAUSans Office"/>
              </a:rPr>
              <a:t>Jupyter</a:t>
            </a:r>
            <a:r>
              <a:rPr lang="en-US" sz="2700">
                <a:latin typeface="FAUSans Office"/>
              </a:rPr>
              <a:t> notebook</a:t>
            </a:r>
            <a:endParaRPr lang="en-US">
              <a:latin typeface="FAUSans Office"/>
            </a:endParaRPr>
          </a:p>
          <a:p>
            <a:endParaRPr lang="en-US" sz="27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B1EDA-66A1-5EAA-C925-2F872D9DF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82563-3135-8AC9-0837-B5EE7394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4F4A5-59AA-2CD5-F4D4-6571C750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32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5561B-8F30-1429-78B3-146EF91F4702}"/>
              </a:ext>
            </a:extLst>
          </p:cNvPr>
          <p:cNvSpPr txBox="1"/>
          <p:nvPr/>
        </p:nvSpPr>
        <p:spPr>
          <a:xfrm>
            <a:off x="382692" y="5459440"/>
            <a:ext cx="11436023" cy="980689"/>
          </a:xfrm>
          <a:prstGeom prst="rect">
            <a:avLst/>
          </a:prstGeom>
          <a:ln w="508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0000" tIns="46800" rIns="90000" bIns="46800" rtlCol="0" anchor="t">
            <a:noAutofit/>
          </a:bodyPr>
          <a:lstStyle/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Concordance()</a:t>
            </a: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C.load_from_cqpweb_export("CQPweb_WaterSanitation_ParlUK.txt")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07653-E6C2-89D2-AC6A-9EF9454C9622}"/>
              </a:ext>
            </a:extLst>
          </p:cNvPr>
          <p:cNvSpPr txBox="1"/>
          <p:nvPr/>
        </p:nvSpPr>
        <p:spPr>
          <a:xfrm>
            <a:off x="5122606" y="786581"/>
            <a:ext cx="7069394" cy="399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FAUSans Office" panose="020B0504010101010104" pitchFamily="34" charset="77"/>
                <a:cs typeface="FAUSans Office" panose="020B0504010101010104" pitchFamily="34" charset="77"/>
                <a:hlinkClick r:id="rId2"/>
              </a:rPr>
              <a:t>https://corpora.linguistik.uni-erlangen.de/cqpweb/</a:t>
            </a:r>
            <a:endParaRPr lang="en-US" sz="2400">
              <a:solidFill>
                <a:schemeClr val="tx1"/>
              </a:solidFill>
              <a:latin typeface="FAUSans Office" panose="020B0504010101010104" pitchFamily="34" charset="77"/>
              <a:cs typeface="FAUSans Office" panose="020B050401010101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8653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92F6BC-7BD4-098B-D306-8B15371F3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from WMatrix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706597-DE72-B72E-8A35-61690FB10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692" y="1388795"/>
            <a:ext cx="11426616" cy="1546416"/>
          </a:xfrm>
        </p:spPr>
        <p:txBody>
          <a:bodyPr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Tag Wizard: </a:t>
            </a:r>
            <a:r>
              <a:rPr lang="en-US"/>
              <a:t>Create your own corpus from text files in ZIP archive</a:t>
            </a:r>
          </a:p>
          <a:p>
            <a:r>
              <a:rPr lang="en-US"/>
              <a:t>Annotated with POS, lemma, semantic concept in 9 languages</a:t>
            </a:r>
          </a:p>
          <a:p>
            <a:r>
              <a:rPr lang="en-US"/>
              <a:t>Corpus (“folder”) can be downloaded in SQLite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55032-F0EA-9E3A-CC1E-798EF8F96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D3BB9-9AAF-8126-F24B-AF86AF5E8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A3D83-752B-1673-ED8F-0AD92219F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33</a:t>
            </a:fld>
            <a:endParaRPr lang="en-GB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0C8B7B-57E2-829C-535B-3FAFB7537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097" y="3009715"/>
            <a:ext cx="7611806" cy="3531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4AC93F-7165-D9CC-F564-88B57C63D1A2}"/>
              </a:ext>
            </a:extLst>
          </p:cNvPr>
          <p:cNvSpPr txBox="1"/>
          <p:nvPr/>
        </p:nvSpPr>
        <p:spPr>
          <a:xfrm>
            <a:off x="6744928" y="807227"/>
            <a:ext cx="5447072" cy="399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FAUSans Office" panose="020B0504010101010104" pitchFamily="34" charset="77"/>
                <a:cs typeface="FAUSans Office" panose="020B0504010101010104" pitchFamily="34" charset="77"/>
                <a:hlinkClick r:id="rId3"/>
              </a:rPr>
              <a:t>https://ucrel-wmatrix7.lancaster.ac.uk/</a:t>
            </a:r>
            <a:r>
              <a:rPr lang="en-US" sz="2400">
                <a:solidFill>
                  <a:schemeClr val="tx1"/>
                </a:solidFill>
                <a:latin typeface="FAUSans Office" panose="020B0504010101010104" pitchFamily="34" charset="77"/>
                <a:cs typeface="FAUSans Office" panose="020B0504010101010104" pitchFamily="34" charset="7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83844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E7EBC-B6BB-FBC8-362B-EBC5486A5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DEE2988-86AE-BA10-DE58-F2D26578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from WMatrix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760AE0-74AE-9508-2E39-BA1F7C9CD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691" y="1388795"/>
            <a:ext cx="11543837" cy="1546416"/>
          </a:xfrm>
        </p:spPr>
        <p:txBody>
          <a:bodyPr/>
          <a:lstStyle/>
          <a:p>
            <a:r>
              <a:rPr lang="en-US"/>
              <a:t>Use own corpus (“folder”) or copy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ESSLLI_Water_ParlUK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/>
              <a:t>from library</a:t>
            </a:r>
          </a:p>
          <a:p>
            <a:r>
              <a:rPr lang="en-US"/>
              <a:t>Main function: keyword analysis (for word, lemma, POS, concept)</a:t>
            </a:r>
          </a:p>
          <a:p>
            <a:r>
              <a:rPr lang="en-US"/>
              <a:t>Note interesting keywords ➞ concordance analysis in FlexiConc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0C3C4-5309-DCFA-FC0B-3E002BB6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822EE-DB46-F59E-C194-F2658CAC3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FD28B-ED10-6E9B-9C71-3A478CAA3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34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1C8235-4A35-0CBE-B555-0C944AAF47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88905" y="3118833"/>
            <a:ext cx="10131408" cy="34206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196BCB-E0C7-F9C3-551A-EBD19FD6B7A2}"/>
              </a:ext>
            </a:extLst>
          </p:cNvPr>
          <p:cNvSpPr txBox="1"/>
          <p:nvPr/>
        </p:nvSpPr>
        <p:spPr>
          <a:xfrm>
            <a:off x="6744928" y="807227"/>
            <a:ext cx="5447072" cy="399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FAUSans Office" panose="020B0504010101010104" pitchFamily="34" charset="77"/>
                <a:cs typeface="FAUSans Office" panose="020B0504010101010104" pitchFamily="34" charset="77"/>
                <a:hlinkClick r:id="rId3"/>
              </a:rPr>
              <a:t>https://ucrel-wmatrix7.lancaster.ac.uk/</a:t>
            </a:r>
            <a:r>
              <a:rPr lang="en-US" sz="2400">
                <a:solidFill>
                  <a:schemeClr val="tx1"/>
                </a:solidFill>
                <a:latin typeface="FAUSans Office" panose="020B0504010101010104" pitchFamily="34" charset="77"/>
                <a:cs typeface="FAUSans Office" panose="020B0504010101010104" pitchFamily="34" charset="77"/>
              </a:rPr>
              <a:t>  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DDA24F66-65F0-B275-E6CA-768B8877A64A}"/>
              </a:ext>
            </a:extLst>
          </p:cNvPr>
          <p:cNvSpPr/>
          <p:nvPr/>
        </p:nvSpPr>
        <p:spPr>
          <a:xfrm rot="1100332">
            <a:off x="10073375" y="5481723"/>
            <a:ext cx="720000" cy="288000"/>
          </a:xfrm>
          <a:prstGeom prst="leftArrow">
            <a:avLst>
              <a:gd name="adj1" fmla="val 50000"/>
              <a:gd name="adj2" fmla="val 63793"/>
            </a:avLst>
          </a:prstGeom>
          <a:gradFill>
            <a:gsLst>
              <a:gs pos="0">
                <a:schemeClr val="accent2"/>
              </a:gs>
              <a:gs pos="50000">
                <a:schemeClr val="accent2">
                  <a:lumMod val="90000"/>
                </a:schemeClr>
              </a:gs>
              <a:gs pos="100000">
                <a:schemeClr val="accent2">
                  <a:lumMod val="5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94669932-3613-2FC5-3714-2290276003C6}"/>
              </a:ext>
            </a:extLst>
          </p:cNvPr>
          <p:cNvSpPr/>
          <p:nvPr/>
        </p:nvSpPr>
        <p:spPr>
          <a:xfrm rot="1100332">
            <a:off x="10073376" y="6210347"/>
            <a:ext cx="720000" cy="288000"/>
          </a:xfrm>
          <a:prstGeom prst="leftArrow">
            <a:avLst>
              <a:gd name="adj1" fmla="val 50000"/>
              <a:gd name="adj2" fmla="val 63793"/>
            </a:avLst>
          </a:prstGeom>
          <a:gradFill>
            <a:gsLst>
              <a:gs pos="0">
                <a:schemeClr val="accent2"/>
              </a:gs>
              <a:gs pos="50000">
                <a:schemeClr val="accent2">
                  <a:lumMod val="90000"/>
                </a:schemeClr>
              </a:gs>
              <a:gs pos="100000">
                <a:schemeClr val="accent2">
                  <a:lumMod val="5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23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AE41D-0E9C-E14C-883A-59A620703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505B3-75D6-4070-25B9-773171DF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 from WMatrix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6F18F1-C256-5575-756E-5CB6EF3DD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692" y="1388795"/>
            <a:ext cx="11426616" cy="239682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FAUSans Office"/>
              </a:rPr>
              <a:t>Get a free </a:t>
            </a:r>
            <a:r>
              <a:rPr lang="en-US" err="1">
                <a:latin typeface="FAUSans Office"/>
              </a:rPr>
              <a:t>WMatrix</a:t>
            </a:r>
            <a:r>
              <a:rPr lang="en-US">
                <a:latin typeface="FAUSans Office"/>
              </a:rPr>
              <a:t> account (or use our demo account)</a:t>
            </a:r>
          </a:p>
          <a:p>
            <a:r>
              <a:rPr lang="en-US">
                <a:latin typeface="FAUSans Office"/>
              </a:rPr>
              <a:t>Demo account credentials: </a:t>
            </a:r>
            <a:br>
              <a:rPr lang="en-US">
                <a:latin typeface="FAUSans Office"/>
              </a:rPr>
            </a:br>
            <a:r>
              <a:rPr lang="en-US">
                <a:latin typeface="FAUSans Office"/>
              </a:rPr>
              <a:t>username: </a:t>
            </a:r>
            <a:r>
              <a:rPr lang="en-US" b="1">
                <a:latin typeface="FAUSans Office"/>
              </a:rPr>
              <a:t>demo1@esslli.2025</a:t>
            </a:r>
            <a:r>
              <a:rPr lang="en-US">
                <a:latin typeface="FAUSans Office"/>
              </a:rPr>
              <a:t>       password: </a:t>
            </a:r>
            <a:r>
              <a:rPr lang="en-US" b="1">
                <a:latin typeface="FAUSans Office"/>
              </a:rPr>
              <a:t>u73ripee4y</a:t>
            </a:r>
            <a:endParaRPr lang="en-US" b="1"/>
          </a:p>
          <a:p>
            <a:r>
              <a:rPr lang="en-US">
                <a:latin typeface="FAUSans Office"/>
              </a:rPr>
              <a:t>Download complete annotated </a:t>
            </a:r>
            <a:r>
              <a:rPr lang="en-US" err="1">
                <a:latin typeface="FAUSans Office"/>
              </a:rPr>
              <a:t>WMatrix</a:t>
            </a:r>
            <a:r>
              <a:rPr lang="en-US">
                <a:latin typeface="FAUSans Office"/>
              </a:rPr>
              <a:t> corpus</a:t>
            </a:r>
          </a:p>
          <a:p>
            <a:r>
              <a:rPr lang="en-US">
                <a:latin typeface="FAUSans Office"/>
              </a:rPr>
              <a:t>Then use query to obtain concordance for desired keyword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2AAC2-86F9-4A65-5852-19EDE2D63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230F-6AAE-A41F-846B-E7C531D2B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94F64-A87D-1199-7014-E69FF5B5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35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A5AE0-E3ED-916F-10D2-B4F43C43BC99}"/>
              </a:ext>
            </a:extLst>
          </p:cNvPr>
          <p:cNvSpPr txBox="1"/>
          <p:nvPr/>
        </p:nvSpPr>
        <p:spPr>
          <a:xfrm>
            <a:off x="382692" y="4396403"/>
            <a:ext cx="11426616" cy="2043726"/>
          </a:xfrm>
          <a:prstGeom prst="rect">
            <a:avLst/>
          </a:prstGeom>
          <a:ln w="508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0000" tIns="46800" rIns="90000" bIns="46800" rtlCol="0" anchor="t">
            <a:noAutofit/>
          </a:bodyPr>
          <a:lstStyle/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cs typeface="Consolas" panose="020B0609020204030204" pitchFamily="49" charset="0"/>
              </a:rPr>
              <a:t>labour2005 = </a:t>
            </a:r>
            <a:r>
              <a:rPr lang="en-US" sz="2600" b="1" err="1">
                <a:solidFill>
                  <a:schemeClr val="accent1">
                    <a:lumMod val="50000"/>
                  </a:schemeClr>
                </a:solidFill>
                <a:latin typeface="Consolas"/>
                <a:cs typeface="Consolas" panose="020B0609020204030204" pitchFamily="49" charset="0"/>
              </a:rPr>
              <a:t>wmatrix.load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cs typeface="Consolas" panose="020B0609020204030204" pitchFamily="49" charset="0"/>
              </a:rPr>
              <a:t>(</a:t>
            </a: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cs typeface="Consolas" panose="020B0609020204030204" pitchFamily="49" charset="0"/>
              </a:rPr>
              <a:t>    </a:t>
            </a:r>
            <a:r>
              <a:rPr lang="en-US" sz="2600" b="1" err="1">
                <a:solidFill>
                  <a:schemeClr val="accent1">
                    <a:lumMod val="50000"/>
                  </a:schemeClr>
                </a:solidFill>
                <a:latin typeface="Consolas"/>
                <a:cs typeface="Consolas" panose="020B0609020204030204" pitchFamily="49" charset="0"/>
              </a:rPr>
              <a:t>corpus_name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cs typeface="Consolas" panose="020B0609020204030204" pitchFamily="49" charset="0"/>
              </a:rPr>
              <a:t>="</a:t>
            </a:r>
            <a:r>
              <a:rPr lang="en-US" sz="2600" b="1">
                <a:solidFill>
                  <a:schemeClr val="accent3">
                    <a:lumMod val="50000"/>
                  </a:schemeClr>
                </a:solidFill>
                <a:latin typeface="Consolas"/>
                <a:cs typeface="Consolas" panose="020B0609020204030204" pitchFamily="49" charset="0"/>
              </a:rPr>
              <a:t>LabourManifesto2005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cs typeface="Consolas" panose="020B0609020204030204" pitchFamily="49" charset="0"/>
              </a:rPr>
              <a:t>",</a:t>
            </a: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cs typeface="Consolas" panose="020B0609020204030204" pitchFamily="49" charset="0"/>
              </a:rPr>
              <a:t>    username="</a:t>
            </a:r>
            <a:r>
              <a:rPr lang="en-US" sz="2600" b="1">
                <a:solidFill>
                  <a:schemeClr val="accent3">
                    <a:lumMod val="50000"/>
                  </a:schemeClr>
                </a:solidFill>
                <a:latin typeface="Consolas"/>
                <a:cs typeface="Consolas" panose="020B0609020204030204" pitchFamily="49" charset="0"/>
              </a:rPr>
              <a:t>[USER]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cs typeface="Consolas" panose="020B0609020204030204" pitchFamily="49" charset="0"/>
              </a:rPr>
              <a:t>", password="</a:t>
            </a:r>
            <a:r>
              <a:rPr lang="en-US" sz="2600" b="1">
                <a:solidFill>
                  <a:schemeClr val="accent3">
                    <a:lumMod val="50000"/>
                  </a:schemeClr>
                </a:solidFill>
                <a:latin typeface="Consolas"/>
                <a:cs typeface="Consolas" panose="020B0609020204030204" pitchFamily="49" charset="0"/>
              </a:rPr>
              <a:t>[PASSWORD]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cs typeface="Consolas" panose="020B0609020204030204" pitchFamily="49" charset="0"/>
              </a:rPr>
              <a:t>",</a:t>
            </a: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cs typeface="Consolas" panose="020B0609020204030204" pitchFamily="49" charset="0"/>
              </a:rPr>
              <a:t>    </a:t>
            </a:r>
            <a:r>
              <a:rPr lang="en-US" sz="2600" b="1" err="1">
                <a:solidFill>
                  <a:schemeClr val="accent1">
                    <a:lumMod val="50000"/>
                  </a:schemeClr>
                </a:solidFill>
                <a:latin typeface="Consolas"/>
                <a:cs typeface="Consolas" panose="020B0609020204030204" pitchFamily="49" charset="0"/>
              </a:rPr>
              <a:t>db_filename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cs typeface="Consolas" panose="020B0609020204030204" pitchFamily="49" charset="0"/>
              </a:rPr>
              <a:t>="labour2005.db")</a:t>
            </a: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cs typeface="Consolas" panose="020B0609020204030204" pitchFamily="49" charset="0"/>
              </a:rPr>
              <a:t>C = labour2005.concordance_from_query("</a:t>
            </a:r>
            <a:r>
              <a:rPr lang="en-US" sz="2600" b="1">
                <a:solidFill>
                  <a:schemeClr val="accent3">
                    <a:lumMod val="50000"/>
                  </a:schemeClr>
                </a:solidFill>
                <a:latin typeface="Consolas"/>
              </a:rPr>
              <a:t>community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cs typeface="Consolas" panose="020B0609020204030204" pitchFamily="49" charset="0"/>
              </a:rPr>
              <a:t>")</a:t>
            </a:r>
            <a:endParaRPr lang="en-US" sz="2600" b="1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1E785B-5D39-CFD3-4955-6B7F8D7EC59B}"/>
              </a:ext>
            </a:extLst>
          </p:cNvPr>
          <p:cNvSpPr txBox="1"/>
          <p:nvPr/>
        </p:nvSpPr>
        <p:spPr>
          <a:xfrm>
            <a:off x="6744928" y="807227"/>
            <a:ext cx="5447072" cy="399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FAUSans Office" panose="020B0504010101010104" pitchFamily="34" charset="77"/>
                <a:cs typeface="FAUSans Office" panose="020B0504010101010104" pitchFamily="34" charset="77"/>
                <a:hlinkClick r:id="rId2"/>
              </a:rPr>
              <a:t>https://ucrel-wmatrix7.lancaster.ac.uk/</a:t>
            </a:r>
            <a:r>
              <a:rPr lang="en-US" sz="2400">
                <a:solidFill>
                  <a:schemeClr val="tx1"/>
                </a:solidFill>
                <a:latin typeface="FAUSans Office" panose="020B0504010101010104" pitchFamily="34" charset="77"/>
                <a:cs typeface="FAUSans Office" panose="020B0504010101010104" pitchFamily="34" charset="7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36940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E481E-B5F6-C9F3-7926-71F2B3FF9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AUSans Office"/>
              </a:rPr>
              <a:t>Import your own files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6D948-B894-72A3-60B2-C8FFE2456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0B6C5-3AC5-5370-818C-4CC478DA4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78B26-3AFC-C4D7-F98D-65218873F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71202-528D-BCE4-048E-1DF4CB5C3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36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C2784-E8B0-18F5-B245-7EE011DF52C1}"/>
              </a:ext>
            </a:extLst>
          </p:cNvPr>
          <p:cNvSpPr txBox="1"/>
          <p:nvPr/>
        </p:nvSpPr>
        <p:spPr>
          <a:xfrm>
            <a:off x="382692" y="1396028"/>
            <a:ext cx="11426616" cy="4777401"/>
          </a:xfrm>
          <a:prstGeom prst="rect">
            <a:avLst/>
          </a:prstGeom>
          <a:ln w="508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0000" tIns="46800" rIns="90000" bIns="46800" rtlCol="0" anchor="t">
            <a:noAutofit/>
          </a:bodyPr>
          <a:lstStyle/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from </a:t>
            </a:r>
            <a:r>
              <a:rPr lang="en-US" sz="2600" b="1" err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flexiconc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 import </a:t>
            </a:r>
            <a:r>
              <a:rPr lang="en-US" sz="2600" b="1" err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TextImport</a:t>
            </a:r>
            <a:endParaRPr lang="en-US" b="1">
              <a:solidFill>
                <a:schemeClr val="accent1">
                  <a:lumMod val="50000"/>
                </a:schemeClr>
              </a:solidFill>
              <a:latin typeface="Consolas"/>
              <a:cs typeface="Arial"/>
            </a:endParaRP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T = </a:t>
            </a:r>
            <a:r>
              <a:rPr lang="en-US" sz="2600" b="1" err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TextImport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()</a:t>
            </a:r>
            <a:endParaRPr lang="en-US" b="1">
              <a:solidFill>
                <a:schemeClr val="accent1">
                  <a:lumMod val="50000"/>
                </a:schemeClr>
              </a:solidFill>
              <a:latin typeface="Consolas"/>
              <a:cs typeface="Arial"/>
            </a:endParaRPr>
          </a:p>
          <a:p>
            <a:r>
              <a:rPr lang="en-US" sz="2600" b="1" err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T.load_files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(</a:t>
            </a:r>
            <a:endParaRPr lang="en-US" b="1">
              <a:solidFill>
                <a:schemeClr val="accent1">
                  <a:lumMod val="50000"/>
                </a:schemeClr>
              </a:solidFill>
              <a:latin typeface="Consolas"/>
              <a:cs typeface="Arial"/>
            </a:endParaRP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    paths=["</a:t>
            </a:r>
            <a:r>
              <a:rPr lang="en-US" sz="2600" b="1">
                <a:solidFill>
                  <a:schemeClr val="accent3">
                    <a:lumMod val="50000"/>
                  </a:schemeClr>
                </a:solidFill>
                <a:latin typeface="Consolas"/>
              </a:rPr>
              <a:t>data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"],</a:t>
            </a:r>
            <a:endParaRPr lang="en-US" b="1">
              <a:solidFill>
                <a:schemeClr val="accent1">
                  <a:lumMod val="50000"/>
                </a:schemeClr>
              </a:solidFill>
              <a:latin typeface="Consolas"/>
              <a:cs typeface="Arial"/>
            </a:endParaRP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    </a:t>
            </a:r>
            <a:r>
              <a:rPr lang="en-US" sz="2600" b="1" err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shorten_paths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600" b="1">
                <a:solidFill>
                  <a:schemeClr val="accent4">
                    <a:lumMod val="76000"/>
                  </a:schemeClr>
                </a:solidFill>
                <a:latin typeface="Consolas"/>
                <a:ea typeface="+mn-lt"/>
                <a:cs typeface="+mn-lt"/>
              </a:rPr>
              <a:t>True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,</a:t>
            </a:r>
            <a:endParaRPr lang="en-US" b="1">
              <a:solidFill>
                <a:schemeClr val="accent1">
                  <a:lumMod val="50000"/>
                </a:schemeClr>
              </a:solidFill>
              <a:latin typeface="Consolas"/>
              <a:cs typeface="Arial"/>
            </a:endParaRP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    </a:t>
            </a:r>
            <a:r>
              <a:rPr lang="en-US" sz="2600" b="1" err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db_name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="</a:t>
            </a:r>
            <a:r>
              <a:rPr lang="en-US" sz="2600" b="1" err="1">
                <a:solidFill>
                  <a:schemeClr val="accent3">
                    <a:lumMod val="50000"/>
                  </a:schemeClr>
                </a:solidFill>
                <a:latin typeface="Consolas"/>
              </a:rPr>
              <a:t>db.sqlite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",</a:t>
            </a:r>
            <a:endParaRPr lang="en-US" b="1">
              <a:solidFill>
                <a:schemeClr val="accent1">
                  <a:lumMod val="50000"/>
                </a:schemeClr>
              </a:solidFill>
              <a:latin typeface="Consolas"/>
              <a:cs typeface="Arial"/>
            </a:endParaRP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    </a:t>
            </a:r>
            <a:r>
              <a:rPr lang="en-US" sz="2600" b="1" err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use_spacy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=</a:t>
            </a:r>
            <a:r>
              <a:rPr lang="en-US" sz="2600" b="1">
                <a:solidFill>
                  <a:schemeClr val="accent4">
                    <a:lumMod val="76000"/>
                  </a:schemeClr>
                </a:solidFill>
                <a:latin typeface="Consolas"/>
                <a:ea typeface="+mn-lt"/>
                <a:cs typeface="+mn-lt"/>
              </a:rPr>
              <a:t>True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,</a:t>
            </a:r>
            <a:endParaRPr lang="en-US" b="1">
              <a:solidFill>
                <a:schemeClr val="accent1">
                  <a:lumMod val="50000"/>
                </a:schemeClr>
              </a:solidFill>
              <a:latin typeface="Consolas"/>
              <a:cs typeface="Arial"/>
            </a:endParaRP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    lemma=</a:t>
            </a:r>
            <a:r>
              <a:rPr lang="en-US" sz="2600" b="1">
                <a:solidFill>
                  <a:schemeClr val="accent4">
                    <a:lumMod val="76000"/>
                  </a:schemeClr>
                </a:solidFill>
                <a:latin typeface="Consolas"/>
                <a:ea typeface="+mn-lt"/>
                <a:cs typeface="+mn-lt"/>
              </a:rPr>
              <a:t>True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,</a:t>
            </a:r>
            <a:endParaRPr lang="en-US" b="1">
              <a:solidFill>
                <a:schemeClr val="accent1">
                  <a:lumMod val="50000"/>
                </a:schemeClr>
              </a:solidFill>
              <a:latin typeface="Consolas"/>
              <a:cs typeface="Arial"/>
            </a:endParaRP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    pos=</a:t>
            </a:r>
            <a:r>
              <a:rPr lang="en-US" sz="2600" b="1">
                <a:solidFill>
                  <a:schemeClr val="accent4">
                    <a:lumMod val="76000"/>
                  </a:schemeClr>
                </a:solidFill>
                <a:latin typeface="Consolas"/>
                <a:ea typeface="+mn-lt"/>
                <a:cs typeface="+mn-lt"/>
              </a:rPr>
              <a:t>True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,</a:t>
            </a:r>
            <a:endParaRPr lang="en-US" b="1">
              <a:solidFill>
                <a:schemeClr val="accent1">
                  <a:lumMod val="50000"/>
                </a:schemeClr>
              </a:solidFill>
              <a:latin typeface="Consolas"/>
              <a:cs typeface="Arial"/>
            </a:endParaRP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    tag=</a:t>
            </a:r>
            <a:r>
              <a:rPr lang="en-US" sz="2600" b="1">
                <a:solidFill>
                  <a:schemeClr val="accent4">
                    <a:lumMod val="76000"/>
                  </a:schemeClr>
                </a:solidFill>
                <a:latin typeface="Consolas"/>
                <a:ea typeface="+mn-lt"/>
                <a:cs typeface="+mn-lt"/>
              </a:rPr>
              <a:t>True</a:t>
            </a:r>
            <a:endParaRPr lang="en-US" b="1">
              <a:solidFill>
                <a:schemeClr val="accent4">
                  <a:lumMod val="76000"/>
                </a:schemeClr>
              </a:solidFill>
              <a:latin typeface="Consolas"/>
              <a:cs typeface="Arial"/>
            </a:endParaRP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ea typeface="+mn-lt"/>
                <a:cs typeface="+mn-lt"/>
              </a:rPr>
              <a:t>)</a:t>
            </a: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cs typeface="Arial"/>
              </a:rPr>
              <a:t>C = </a:t>
            </a:r>
            <a:r>
              <a:rPr lang="en-US" sz="2600" b="1" err="1">
                <a:solidFill>
                  <a:schemeClr val="accent1">
                    <a:lumMod val="50000"/>
                  </a:schemeClr>
                </a:solidFill>
                <a:latin typeface="Consolas"/>
                <a:cs typeface="Arial"/>
              </a:rPr>
              <a:t>T.concordance_from_query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cs typeface="Arial"/>
              </a:rPr>
              <a:t>("</a:t>
            </a:r>
            <a:r>
              <a:rPr lang="en-US" sz="2600" b="1">
                <a:solidFill>
                  <a:schemeClr val="accent3">
                    <a:lumMod val="50000"/>
                  </a:schemeClr>
                </a:solidFill>
                <a:latin typeface="Consolas"/>
                <a:cs typeface="Arial"/>
              </a:rPr>
              <a:t>stomach</a:t>
            </a:r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/>
                <a:cs typeface="Arial"/>
              </a:rPr>
              <a:t>")</a:t>
            </a:r>
            <a:endParaRPr lang="en-US" sz="2600">
              <a:solidFill>
                <a:schemeClr val="accent1">
                  <a:lumMod val="50000"/>
                </a:schemeClr>
              </a:solidFill>
              <a:latin typeface="Consolas"/>
              <a:cs typeface="Arial"/>
            </a:endParaRPr>
          </a:p>
          <a:p>
            <a:endParaRPr lang="en-US" sz="2600" b="1">
              <a:solidFill>
                <a:schemeClr val="accent1">
                  <a:lumMod val="50000"/>
                </a:schemeClr>
              </a:solidFill>
              <a:latin typeface="Consola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8263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37E4543-2836-A5C8-E9DC-A52CA90E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 flipV="1">
            <a:off x="10229850" y="1228725"/>
            <a:ext cx="67238233" cy="683251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E8F797-9ADC-876C-3A44-BF5F5FD4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FAUSans Office"/>
              </a:rPr>
              <a:t>Feedback and contributions welcome!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912275-F018-D2C6-ED92-E0939A3E7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8 Aug 2025 | © RC21 Team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F4C52-79AA-B4C2-ACEF-92433699F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Reading concordances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12EB7-6E1E-4BA5-EBAC-EBBABE94A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37</a:t>
            </a:fld>
            <a:endParaRPr lang="en-GB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067C5E-72DB-2E01-F810-6474C3CD8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8283"/>
          <a:stretch>
            <a:fillRect/>
          </a:stretch>
        </p:blipFill>
        <p:spPr>
          <a:xfrm>
            <a:off x="0" y="2606572"/>
            <a:ext cx="7772400" cy="3934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CC4E64-6ECC-C09C-C666-13702D2FE90C}"/>
              </a:ext>
            </a:extLst>
          </p:cNvPr>
          <p:cNvSpPr txBox="1"/>
          <p:nvPr/>
        </p:nvSpPr>
        <p:spPr>
          <a:xfrm>
            <a:off x="7865806" y="4168878"/>
            <a:ext cx="4326194" cy="237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b">
            <a:noAutofit/>
          </a:bodyPr>
          <a:lstStyle/>
          <a:p>
            <a:r>
              <a:rPr lang="en-US" sz="2400">
                <a:solidFill>
                  <a:schemeClr val="accent2">
                    <a:lumMod val="50000"/>
                  </a:schemeClr>
                </a:solidFill>
                <a:latin typeface="FAUSans Office" panose="020B0504010101010104" pitchFamily="34" charset="77"/>
                <a:cs typeface="FAUSans Office" panose="020B0504010101010104" pitchFamily="34" charset="77"/>
              </a:rPr>
              <a:t>Get in touch with us to contribute to our project blog!</a:t>
            </a:r>
          </a:p>
          <a:p>
            <a:pPr marL="342900" indent="-246063">
              <a:buFont typeface="Wingdings" pitchFamily="2" charset="2"/>
              <a:buChar char="§"/>
            </a:pPr>
            <a:r>
              <a:rPr lang="en-US" sz="2400">
                <a:solidFill>
                  <a:schemeClr val="tx1"/>
                </a:solidFill>
                <a:latin typeface="FAUSans Office" panose="020B0504010101010104" pitchFamily="34" charset="77"/>
                <a:cs typeface="FAUSans Office" panose="020B0504010101010104" pitchFamily="34" charset="77"/>
              </a:rPr>
              <a:t>experience with FlexiConc</a:t>
            </a:r>
          </a:p>
          <a:p>
            <a:pPr marL="342900" indent="-246063">
              <a:buFont typeface="Wingdings" pitchFamily="2" charset="2"/>
              <a:buChar char="§"/>
            </a:pPr>
            <a:r>
              <a:rPr lang="en-US" sz="2400">
                <a:solidFill>
                  <a:schemeClr val="tx1"/>
                </a:solidFill>
                <a:latin typeface="FAUSans Office" panose="020B0504010101010104" pitchFamily="34" charset="77"/>
                <a:cs typeface="FAUSans Office" panose="020B0504010101010104" pitchFamily="34" charset="77"/>
              </a:rPr>
              <a:t>concordance reading for</a:t>
            </a:r>
            <a:br>
              <a:rPr lang="en-US" sz="2400">
                <a:solidFill>
                  <a:schemeClr val="tx1"/>
                </a:solidFill>
                <a:latin typeface="FAUSans Office" panose="020B0504010101010104" pitchFamily="34" charset="77"/>
                <a:cs typeface="FAUSans Office" panose="020B0504010101010104" pitchFamily="34" charset="77"/>
              </a:rPr>
            </a:br>
            <a:r>
              <a:rPr lang="en-US" sz="2400">
                <a:solidFill>
                  <a:schemeClr val="tx1"/>
                </a:solidFill>
                <a:latin typeface="FAUSans Office" panose="020B0504010101010104" pitchFamily="34" charset="77"/>
                <a:cs typeface="FAUSans Office" panose="020B0504010101010104" pitchFamily="34" charset="77"/>
              </a:rPr>
              <a:t>your own research</a:t>
            </a:r>
          </a:p>
          <a:p>
            <a:pPr marL="342900" indent="-246063">
              <a:buFont typeface="Wingdings" pitchFamily="2" charset="2"/>
              <a:buChar char="§"/>
            </a:pPr>
            <a:r>
              <a:rPr lang="en-US" sz="2400">
                <a:solidFill>
                  <a:schemeClr val="tx1"/>
                </a:solidFill>
                <a:latin typeface="FAUSans Office" panose="020B0504010101010104" pitchFamily="34" charset="77"/>
                <a:cs typeface="FAUSans Office" panose="020B0504010101010104" pitchFamily="34" charset="77"/>
              </a:rPr>
              <a:t>needs/ideas for algorithms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4AA892-0CFC-0904-5AE1-DCAE0C52FFA9}"/>
              </a:ext>
            </a:extLst>
          </p:cNvPr>
          <p:cNvSpPr txBox="1"/>
          <p:nvPr/>
        </p:nvSpPr>
        <p:spPr>
          <a:xfrm>
            <a:off x="501445" y="1336662"/>
            <a:ext cx="9527458" cy="875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noAutofit/>
          </a:bodyPr>
          <a:lstStyle/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FAUSans Office"/>
                <a:cs typeface="FAUSans Office" panose="020B0504010101010104" pitchFamily="34" charset="77"/>
              </a:rPr>
              <a:t>Please fill in our feedback form for this tutorial!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80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https://forms.gle/tRRVRbQHA4Qa2iFeA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endParaRPr lang="en-US">
              <a:solidFill>
                <a:schemeClr val="accent1">
                  <a:lumMod val="50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3507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B8FC1CE-2E3A-816C-73BD-539C38AB0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28120-B702-4221-3F4A-25A8D870A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 users: Import from CWB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D21F88-7420-5E91-6085-7759D416D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692" y="1388795"/>
            <a:ext cx="11426616" cy="2396822"/>
          </a:xfrm>
        </p:spPr>
        <p:txBody>
          <a:bodyPr/>
          <a:lstStyle/>
          <a:p>
            <a:r>
              <a:rPr lang="en-US"/>
              <a:t>Install IMS Open Corpus Workbench from </a:t>
            </a:r>
            <a:r>
              <a:rPr lang="en-US">
                <a:hlinkClick r:id="rId2"/>
              </a:rPr>
              <a:t>cwb.sourceforge.io</a:t>
            </a:r>
            <a:endParaRPr lang="en-US"/>
          </a:p>
          <a:p>
            <a:r>
              <a:rPr lang="en-US"/>
              <a:t>Index your favourite corpus (or obtain a pre-indexed one)</a:t>
            </a:r>
          </a:p>
          <a:p>
            <a:r>
              <a:rPr lang="en-US"/>
              <a:t>Python API: 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 install cwb-ccc</a:t>
            </a:r>
            <a:endParaRPr lang="en-US"/>
          </a:p>
          <a:p>
            <a:r>
              <a:rPr lang="en-US"/>
              <a:t>NB: will need complete development evironment with C compiler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8252E-27FC-3729-40FC-1581AF8B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76564-2E20-062D-B55B-A06ADFA02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3A1F6-061C-4415-F9BF-BED78D8E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38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C515B0-46A4-ED32-EA50-1A14BCA8E97B}"/>
              </a:ext>
            </a:extLst>
          </p:cNvPr>
          <p:cNvSpPr txBox="1"/>
          <p:nvPr/>
        </p:nvSpPr>
        <p:spPr>
          <a:xfrm>
            <a:off x="382692" y="3963662"/>
            <a:ext cx="11426616" cy="2474796"/>
          </a:xfrm>
          <a:prstGeom prst="rect">
            <a:avLst/>
          </a:prstGeom>
          <a:ln w="508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0000" tIns="46800" rIns="90000" bIns="46800" rtlCol="0" anchor="t">
            <a:noAutofit/>
          </a:bodyPr>
          <a:lstStyle/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Concordance()</a:t>
            </a: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C.retrieve_from_cwb(</a:t>
            </a: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corpus_name = "PARLSPEECH_UK", </a:t>
            </a: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query = r'[pos="JJ.*"] [lemma="elephant"]',</a:t>
            </a: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tokens_attrs = ["word", "pos", "lemma"],</a:t>
            </a:r>
          </a:p>
          <a:p>
            <a:r>
              <a:rPr lang="en-US" sz="2600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metadata_attrs = ["text_party", "text_year", "text_date"])</a:t>
            </a:r>
          </a:p>
        </p:txBody>
      </p:sp>
      <p:pic>
        <p:nvPicPr>
          <p:cNvPr id="11" name="Picture 10" descr="A black screen with green text&#10;&#10;AI-generated content may be incorrect.">
            <a:extLst>
              <a:ext uri="{FF2B5EF4-FFF2-40B4-BE49-F238E27FC236}">
                <a16:creationId xmlns:a16="http://schemas.microsoft.com/office/drawing/2014/main" id="{B95539E4-5AA4-88B4-770D-6684D3386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0" y="102507"/>
            <a:ext cx="3302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64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46471-3967-2418-1E08-C4B58ED45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05242-CD59-A435-BE0F-45F9B425C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FlexiConc via Jupyter notebooks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59824-DE8C-B1A0-58BA-E6150B5FD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FFB38-E952-4B0F-C5D8-F3D42D76B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C3095-512E-7592-D424-6DCA8E98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4</a:t>
            </a:fld>
            <a:endParaRPr lang="en-GB"/>
          </a:p>
        </p:txBody>
      </p:sp>
      <p:pic>
        <p:nvPicPr>
          <p:cNvPr id="9" name="Graphic 8" descr="Programmer female with solid fill">
            <a:extLst>
              <a:ext uri="{FF2B5EF4-FFF2-40B4-BE49-F238E27FC236}">
                <a16:creationId xmlns:a16="http://schemas.microsoft.com/office/drawing/2014/main" id="{6633C0CA-1C96-CFDC-F55B-F2AB697E2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445" y="1907833"/>
            <a:ext cx="1382060" cy="138206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D41C296-D17E-1CD7-F35F-361BB2F7C56E}"/>
              </a:ext>
            </a:extLst>
          </p:cNvPr>
          <p:cNvGrpSpPr/>
          <p:nvPr/>
        </p:nvGrpSpPr>
        <p:grpSpPr>
          <a:xfrm>
            <a:off x="8313760" y="1510951"/>
            <a:ext cx="3672853" cy="1962201"/>
            <a:chOff x="8531969" y="1793218"/>
            <a:chExt cx="3672853" cy="1962201"/>
          </a:xfrm>
        </p:grpSpPr>
        <p:pic>
          <p:nvPicPr>
            <p:cNvPr id="11" name="Graphic 10" descr="Gears with solid fill">
              <a:extLst>
                <a:ext uri="{FF2B5EF4-FFF2-40B4-BE49-F238E27FC236}">
                  <a16:creationId xmlns:a16="http://schemas.microsoft.com/office/drawing/2014/main" id="{FA5D4CFD-9CDF-5F97-A098-77E7A668E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31969" y="1793218"/>
              <a:ext cx="1778942" cy="177894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08F9C7-6C42-BB6E-2CE1-F054B469A2ED}"/>
                </a:ext>
              </a:extLst>
            </p:cNvPr>
            <p:cNvSpPr txBox="1"/>
            <p:nvPr/>
          </p:nvSpPr>
          <p:spPr>
            <a:xfrm>
              <a:off x="9632038" y="2801312"/>
              <a:ext cx="257278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chemeClr val="accent2">
                      <a:lumMod val="50000"/>
                    </a:schemeClr>
                  </a:solidFill>
                  <a:latin typeface="FAUSans Office" panose="020B0504010101010104" pitchFamily="34" charset="77"/>
                  <a:cs typeface="FAUSans Office" panose="020B0504010101010104" pitchFamily="34" charset="77"/>
                </a:rPr>
                <a:t>FlexiConc</a:t>
              </a:r>
              <a:br>
                <a:rPr lang="en-US" sz="2800">
                  <a:solidFill>
                    <a:schemeClr val="accent2">
                      <a:lumMod val="50000"/>
                    </a:schemeClr>
                  </a:solidFill>
                  <a:latin typeface="FAUSans Office" panose="020B0504010101010104" pitchFamily="34" charset="77"/>
                  <a:cs typeface="FAUSans Office" panose="020B0504010101010104" pitchFamily="34" charset="77"/>
                </a:rPr>
              </a:br>
              <a:r>
                <a:rPr lang="en-US" sz="2800">
                  <a:solidFill>
                    <a:schemeClr val="accent2">
                      <a:lumMod val="50000"/>
                    </a:schemeClr>
                  </a:solidFill>
                  <a:latin typeface="FAUSans Office" panose="020B0504010101010104" pitchFamily="34" charset="77"/>
                  <a:cs typeface="FAUSans Office" panose="020B0504010101010104" pitchFamily="34" charset="77"/>
                </a:rPr>
                <a:t>Python library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8F55EAC-E3F7-100D-3AA0-52C907505C47}"/>
              </a:ext>
            </a:extLst>
          </p:cNvPr>
          <p:cNvGrpSpPr/>
          <p:nvPr/>
        </p:nvGrpSpPr>
        <p:grpSpPr>
          <a:xfrm>
            <a:off x="7650156" y="4366006"/>
            <a:ext cx="4484584" cy="1532546"/>
            <a:chOff x="7442210" y="4540827"/>
            <a:chExt cx="4484584" cy="1532546"/>
          </a:xfrm>
        </p:grpSpPr>
        <p:pic>
          <p:nvPicPr>
            <p:cNvPr id="14" name="Graphic 13" descr="Database with solid fill">
              <a:extLst>
                <a:ext uri="{FF2B5EF4-FFF2-40B4-BE49-F238E27FC236}">
                  <a16:creationId xmlns:a16="http://schemas.microsoft.com/office/drawing/2014/main" id="{742F9E96-2B57-56A6-1A95-E5D14B4DD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42210" y="4540827"/>
              <a:ext cx="1532546" cy="153254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ED5055-39D8-F8E7-AF22-E0E67654A9DD}"/>
                </a:ext>
              </a:extLst>
            </p:cNvPr>
            <p:cNvSpPr txBox="1"/>
            <p:nvPr/>
          </p:nvSpPr>
          <p:spPr>
            <a:xfrm>
              <a:off x="8725710" y="4596343"/>
              <a:ext cx="32010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accent6">
                      <a:lumMod val="50000"/>
                    </a:schemeClr>
                  </a:solidFill>
                  <a:latin typeface="FAUSans Office" panose="020B0504010101010104" pitchFamily="34" charset="77"/>
                  <a:cs typeface="FAUSans Office" panose="020B0504010101010104" pitchFamily="34" charset="77"/>
                </a:rPr>
                <a:t>Sketch Engine, KorAP, CLiC, CWB, CQPweb, WMatrix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F171DF-7347-4C50-9068-82949123BA4A}"/>
              </a:ext>
            </a:extLst>
          </p:cNvPr>
          <p:cNvGrpSpPr/>
          <p:nvPr/>
        </p:nvGrpSpPr>
        <p:grpSpPr>
          <a:xfrm>
            <a:off x="4144241" y="1692585"/>
            <a:ext cx="2275608" cy="2951468"/>
            <a:chOff x="4539096" y="2090340"/>
            <a:chExt cx="2275608" cy="2951468"/>
          </a:xfrm>
        </p:grpSpPr>
        <p:pic>
          <p:nvPicPr>
            <p:cNvPr id="22" name="Graphic 21" descr="Computer with solid fill">
              <a:extLst>
                <a:ext uri="{FF2B5EF4-FFF2-40B4-BE49-F238E27FC236}">
                  <a16:creationId xmlns:a16="http://schemas.microsoft.com/office/drawing/2014/main" id="{AE2049ED-1388-AA42-43C7-B0F95A229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39096" y="2090340"/>
              <a:ext cx="2275608" cy="227560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43F147-8BE9-1E50-4930-A8B3A87635D3}"/>
                </a:ext>
              </a:extLst>
            </p:cNvPr>
            <p:cNvSpPr txBox="1"/>
            <p:nvPr/>
          </p:nvSpPr>
          <p:spPr>
            <a:xfrm>
              <a:off x="4539096" y="4087701"/>
              <a:ext cx="22756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chemeClr val="accent1">
                      <a:lumMod val="50000"/>
                    </a:schemeClr>
                  </a:solidFill>
                  <a:latin typeface="FAUSans Office" panose="020B0504010101010104" pitchFamily="34" charset="77"/>
                  <a:cs typeface="FAUSans Office" panose="020B0504010101010104" pitchFamily="34" charset="77"/>
                </a:rPr>
                <a:t>Jupyter</a:t>
              </a:r>
            </a:p>
            <a:p>
              <a:pPr algn="ctr"/>
              <a:r>
                <a:rPr lang="en-US" sz="2800" b="1">
                  <a:solidFill>
                    <a:schemeClr val="accent1">
                      <a:lumMod val="50000"/>
                    </a:schemeClr>
                  </a:solidFill>
                  <a:latin typeface="FAUSans Office" panose="020B0504010101010104" pitchFamily="34" charset="77"/>
                  <a:cs typeface="FAUSans Office" panose="020B0504010101010104" pitchFamily="34" charset="77"/>
                </a:rPr>
                <a:t>notebook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DEE9D86-A3D9-C88B-6B10-AE4518072943}"/>
              </a:ext>
            </a:extLst>
          </p:cNvPr>
          <p:cNvGrpSpPr/>
          <p:nvPr/>
        </p:nvGrpSpPr>
        <p:grpSpPr>
          <a:xfrm>
            <a:off x="2547505" y="2535505"/>
            <a:ext cx="1463386" cy="312326"/>
            <a:chOff x="2547505" y="2535505"/>
            <a:chExt cx="1463386" cy="312326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DD8DB0A-37F0-2036-AB61-F721F1C49686}"/>
                </a:ext>
              </a:extLst>
            </p:cNvPr>
            <p:cNvCxnSpPr/>
            <p:nvPr/>
          </p:nvCxnSpPr>
          <p:spPr>
            <a:xfrm>
              <a:off x="2547505" y="2535505"/>
              <a:ext cx="1463386" cy="0"/>
            </a:xfrm>
            <a:prstGeom prst="straightConnector1">
              <a:avLst/>
            </a:prstGeom>
            <a:ln w="635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4F9061-1AD9-C69C-6960-4F7C01DA592C}"/>
                </a:ext>
              </a:extLst>
            </p:cNvPr>
            <p:cNvCxnSpPr/>
            <p:nvPr/>
          </p:nvCxnSpPr>
          <p:spPr>
            <a:xfrm>
              <a:off x="2547505" y="2847831"/>
              <a:ext cx="1463386" cy="0"/>
            </a:xfrm>
            <a:prstGeom prst="straightConnector1">
              <a:avLst/>
            </a:prstGeom>
            <a:ln w="635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CB46D04-28E9-3E8D-ABF2-C94B753FFD50}"/>
              </a:ext>
            </a:extLst>
          </p:cNvPr>
          <p:cNvGrpSpPr/>
          <p:nvPr/>
        </p:nvGrpSpPr>
        <p:grpSpPr>
          <a:xfrm rot="21051144">
            <a:off x="6666220" y="2388600"/>
            <a:ext cx="1671951" cy="312326"/>
            <a:chOff x="2547505" y="2535505"/>
            <a:chExt cx="1463386" cy="312326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401002D-1D28-3913-1D64-BA7E7A76204A}"/>
                </a:ext>
              </a:extLst>
            </p:cNvPr>
            <p:cNvCxnSpPr/>
            <p:nvPr/>
          </p:nvCxnSpPr>
          <p:spPr>
            <a:xfrm>
              <a:off x="2547505" y="2535505"/>
              <a:ext cx="1463386" cy="0"/>
            </a:xfrm>
            <a:prstGeom prst="straightConnector1">
              <a:avLst/>
            </a:prstGeom>
            <a:ln w="6350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DC966AC-7BCE-0645-C7A7-74927F411531}"/>
                </a:ext>
              </a:extLst>
            </p:cNvPr>
            <p:cNvCxnSpPr/>
            <p:nvPr/>
          </p:nvCxnSpPr>
          <p:spPr>
            <a:xfrm>
              <a:off x="2547505" y="2847831"/>
              <a:ext cx="1463386" cy="0"/>
            </a:xfrm>
            <a:prstGeom prst="straightConnector1">
              <a:avLst/>
            </a:prstGeom>
            <a:ln w="6350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6D21E20-8CD1-0960-1304-87C1FE39BF1F}"/>
              </a:ext>
            </a:extLst>
          </p:cNvPr>
          <p:cNvGrpSpPr/>
          <p:nvPr/>
        </p:nvGrpSpPr>
        <p:grpSpPr>
          <a:xfrm rot="2353692">
            <a:off x="6429209" y="3960498"/>
            <a:ext cx="1463386" cy="312326"/>
            <a:chOff x="2547505" y="2535505"/>
            <a:chExt cx="1463386" cy="312326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E62FD1A-558D-6C7B-DA00-B0C2287E2D38}"/>
                </a:ext>
              </a:extLst>
            </p:cNvPr>
            <p:cNvCxnSpPr/>
            <p:nvPr/>
          </p:nvCxnSpPr>
          <p:spPr>
            <a:xfrm>
              <a:off x="2547505" y="2535505"/>
              <a:ext cx="1463386" cy="0"/>
            </a:xfrm>
            <a:prstGeom prst="straightConnector1">
              <a:avLst/>
            </a:prstGeom>
            <a:ln w="635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2B1E916-310C-24F1-81CF-23ACE4EE507C}"/>
                </a:ext>
              </a:extLst>
            </p:cNvPr>
            <p:cNvCxnSpPr/>
            <p:nvPr/>
          </p:nvCxnSpPr>
          <p:spPr>
            <a:xfrm>
              <a:off x="2547505" y="2847831"/>
              <a:ext cx="1463386" cy="0"/>
            </a:xfrm>
            <a:prstGeom prst="straightConnector1">
              <a:avLst/>
            </a:prstGeom>
            <a:ln w="635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E2518B8-E054-5BD7-D0DB-D2886BBAEC9B}"/>
              </a:ext>
            </a:extLst>
          </p:cNvPr>
          <p:cNvGrpSpPr/>
          <p:nvPr/>
        </p:nvGrpSpPr>
        <p:grpSpPr>
          <a:xfrm>
            <a:off x="10143447" y="-379910"/>
            <a:ext cx="2110946" cy="2841615"/>
            <a:chOff x="10143447" y="-379910"/>
            <a:chExt cx="2110946" cy="2841615"/>
          </a:xfrm>
        </p:grpSpPr>
        <p:pic>
          <p:nvPicPr>
            <p:cNvPr id="21" name="Graphic 20" descr="Abacus with solid fill">
              <a:extLst>
                <a:ext uri="{FF2B5EF4-FFF2-40B4-BE49-F238E27FC236}">
                  <a16:creationId xmlns:a16="http://schemas.microsoft.com/office/drawing/2014/main" id="{8CA82E93-BFB4-124F-7E15-DE50DDC28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39993" y="-379910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Graphic 7" descr="Abacus with solid fill">
              <a:extLst>
                <a:ext uri="{FF2B5EF4-FFF2-40B4-BE49-F238E27FC236}">
                  <a16:creationId xmlns:a16="http://schemas.microsoft.com/office/drawing/2014/main" id="{51D4715D-4BD8-FC8F-681F-ECEDC71D6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20340" y="-221991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Graphic 9" descr="Abacus with solid fill">
              <a:extLst>
                <a:ext uri="{FF2B5EF4-FFF2-40B4-BE49-F238E27FC236}">
                  <a16:creationId xmlns:a16="http://schemas.microsoft.com/office/drawing/2014/main" id="{B42ABCB5-CE3B-F715-248B-8F3EC585F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100687" y="-29814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Graphic 11" descr="Abacus with solid fill">
              <a:extLst>
                <a:ext uri="{FF2B5EF4-FFF2-40B4-BE49-F238E27FC236}">
                  <a16:creationId xmlns:a16="http://schemas.microsoft.com/office/drawing/2014/main" id="{246F317A-5484-4025-4FEE-E02E36263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81032" y="162363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Graphic 12" descr="Abacus with solid fill">
              <a:extLst>
                <a:ext uri="{FF2B5EF4-FFF2-40B4-BE49-F238E27FC236}">
                  <a16:creationId xmlns:a16="http://schemas.microsoft.com/office/drawing/2014/main" id="{D9FE170A-B83A-C333-C21D-966991D38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861377" y="354540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Abacus with solid fill">
              <a:extLst>
                <a:ext uri="{FF2B5EF4-FFF2-40B4-BE49-F238E27FC236}">
                  <a16:creationId xmlns:a16="http://schemas.microsoft.com/office/drawing/2014/main" id="{D5665751-A95E-5894-8FE4-945397ACF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741722" y="546717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Graphic 15" descr="Abacus with solid fill">
              <a:extLst>
                <a:ext uri="{FF2B5EF4-FFF2-40B4-BE49-F238E27FC236}">
                  <a16:creationId xmlns:a16="http://schemas.microsoft.com/office/drawing/2014/main" id="{206EF3F4-EA70-BA9C-4432-582861B69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22067" y="738894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Graphic 16" descr="Abacus with solid fill">
              <a:extLst>
                <a:ext uri="{FF2B5EF4-FFF2-40B4-BE49-F238E27FC236}">
                  <a16:creationId xmlns:a16="http://schemas.microsoft.com/office/drawing/2014/main" id="{695ECEDF-B32C-B01A-1CD4-1A954D3B2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382757" y="1123248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Graphic 17" descr="Abacus with solid fill">
              <a:extLst>
                <a:ext uri="{FF2B5EF4-FFF2-40B4-BE49-F238E27FC236}">
                  <a16:creationId xmlns:a16="http://schemas.microsoft.com/office/drawing/2014/main" id="{A77B3BC7-0273-EA3D-8B00-3E3CCDB6F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502412" y="931071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Graphic 18" descr="Abacus with solid fill">
              <a:extLst>
                <a:ext uri="{FF2B5EF4-FFF2-40B4-BE49-F238E27FC236}">
                  <a16:creationId xmlns:a16="http://schemas.microsoft.com/office/drawing/2014/main" id="{084D2C5C-D330-28A1-4DD6-7720545BC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263102" y="1315425"/>
              <a:ext cx="914400" cy="914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Graphic 19" descr="Abacus with solid fill">
              <a:extLst>
                <a:ext uri="{FF2B5EF4-FFF2-40B4-BE49-F238E27FC236}">
                  <a16:creationId xmlns:a16="http://schemas.microsoft.com/office/drawing/2014/main" id="{27AA47CF-3A40-16D5-023A-1776F5C3C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143447" y="1507599"/>
              <a:ext cx="914400" cy="95410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0E696C-E24C-262F-A475-CAB60A8F8391}"/>
              </a:ext>
            </a:extLst>
          </p:cNvPr>
          <p:cNvGrpSpPr/>
          <p:nvPr/>
        </p:nvGrpSpPr>
        <p:grpSpPr>
          <a:xfrm>
            <a:off x="8669364" y="229501"/>
            <a:ext cx="1421457" cy="1248681"/>
            <a:chOff x="8571625" y="-101306"/>
            <a:chExt cx="1421457" cy="1248681"/>
          </a:xfrm>
        </p:grpSpPr>
        <p:pic>
          <p:nvPicPr>
            <p:cNvPr id="24" name="Graphic 23" descr="Deciduous tree with solid fill">
              <a:extLst>
                <a:ext uri="{FF2B5EF4-FFF2-40B4-BE49-F238E27FC236}">
                  <a16:creationId xmlns:a16="http://schemas.microsoft.com/office/drawing/2014/main" id="{19A463A7-108A-7A0F-3432-5E2588E06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117996" y="204801"/>
              <a:ext cx="875086" cy="8750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Graphic 28" descr="Deciduous tree with solid fill">
              <a:extLst>
                <a:ext uri="{FF2B5EF4-FFF2-40B4-BE49-F238E27FC236}">
                  <a16:creationId xmlns:a16="http://schemas.microsoft.com/office/drawing/2014/main" id="{B32F0C46-198D-3F5E-A00E-56FB2EEEC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571625" y="-101306"/>
              <a:ext cx="1248681" cy="124868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827A75C-652F-D033-1420-F7D0B4750D52}"/>
              </a:ext>
            </a:extLst>
          </p:cNvPr>
          <p:cNvSpPr txBox="1"/>
          <p:nvPr/>
        </p:nvSpPr>
        <p:spPr>
          <a:xfrm>
            <a:off x="0" y="5966945"/>
            <a:ext cx="687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accent2">
                    <a:lumMod val="50000"/>
                  </a:schemeClr>
                </a:solidFill>
                <a:latin typeface="FAUSans Office" panose="020B0504010101010104" pitchFamily="34" charset="77"/>
                <a:cs typeface="FAUSans Office" panose="020B0504010101010104" pitchFamily="34" charset="77"/>
                <a:hlinkClick r:id="rId16"/>
              </a:rPr>
              <a:t>https://pypi.org/project/FlexiConc/</a:t>
            </a:r>
            <a:r>
              <a:rPr lang="en-US" sz="3200">
                <a:solidFill>
                  <a:schemeClr val="accent2">
                    <a:lumMod val="50000"/>
                  </a:schemeClr>
                </a:solidFill>
                <a:latin typeface="FAUSans Office" panose="020B0504010101010104" pitchFamily="34" charset="77"/>
                <a:cs typeface="FAUSans Office" panose="020B0504010101010104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264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45E9A1-7B42-EFFA-BBF6-AC830708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Hands-on: FlexiConc in CLiC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4DF01-45BB-7004-FA1F-B150D511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0A882-B147-FBD0-8C14-F2D932FC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89EF1-AAF6-77C4-CF63-B0EFFA26C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5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5FD3D6-019B-9127-0890-AF650B7DD8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066"/>
          <a:stretch>
            <a:fillRect/>
          </a:stretch>
        </p:blipFill>
        <p:spPr>
          <a:xfrm>
            <a:off x="0" y="1208316"/>
            <a:ext cx="12192000" cy="5332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8A20F6-15B5-4C31-F726-64EE2C26891B}"/>
              </a:ext>
            </a:extLst>
          </p:cNvPr>
          <p:cNvSpPr txBox="1"/>
          <p:nvPr/>
        </p:nvSpPr>
        <p:spPr>
          <a:xfrm>
            <a:off x="530942" y="1986116"/>
            <a:ext cx="4680154" cy="617544"/>
          </a:xfrm>
          <a:prstGeom prst="roundRect">
            <a:avLst>
              <a:gd name="adj" fmla="val 26389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800" b="1">
                <a:latin typeface="FAUSans Office" panose="020B0504010101010104" pitchFamily="34" charset="77"/>
                <a:cs typeface="FAUSans Office" panose="020B0504010101010104" pitchFamily="34" charset="77"/>
              </a:rPr>
              <a:t>https://clic-fiction.com/</a:t>
            </a:r>
          </a:p>
        </p:txBody>
      </p:sp>
      <p:pic>
        <p:nvPicPr>
          <p:cNvPr id="12" name="Picture 1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D45674C5-F0C0-7A3B-D96C-8307B72FA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384" y="4090657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0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14DA7B-3FEA-A297-5EE3-4A5251E5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FlexiConc via Jupyter notebooks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8CF1A9-5F98-23BE-405D-2E3674FC1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Why FlexiConc? ➞ benefit from algorithmic innovation!</a:t>
            </a:r>
          </a:p>
          <a:p>
            <a:r>
              <a:rPr lang="en-US"/>
              <a:t>Use FlexiConc library from Python code in Jupyter notebook</a:t>
            </a:r>
          </a:p>
          <a:p>
            <a:r>
              <a:rPr lang="en-US"/>
              <a:t>Combines (some) interactivity with custom programming, e.g.</a:t>
            </a:r>
            <a:br>
              <a:rPr lang="en-US"/>
            </a:br>
            <a:r>
              <a:rPr lang="en-US"/>
              <a:t>to carry out additional anlayses not available in concordancer</a:t>
            </a:r>
          </a:p>
          <a:p>
            <a:r>
              <a:rPr lang="en-US"/>
              <a:t>Connect with various indexing &amp; search backend to access your</a:t>
            </a:r>
            <a:br>
              <a:rPr lang="en-US"/>
            </a:br>
            <a:r>
              <a:rPr lang="en-US"/>
              <a:t>own corpora there ➞ FlexiConc has ready-made functions</a:t>
            </a:r>
          </a:p>
          <a:p>
            <a:pPr lvl="2"/>
            <a:endParaRPr lang="en-US"/>
          </a:p>
          <a:p>
            <a:r>
              <a:rPr lang="en-US"/>
              <a:t>The Right Way: install Jupyter Lab + FlexiConc on your computer</a:t>
            </a:r>
          </a:p>
          <a:p>
            <a:r>
              <a:rPr lang="en-US"/>
              <a:t>The easy way: run notebook in Google Colab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… in a moment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1321E-2D88-5D2B-B9EF-E4D264A9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C4DED-780F-914B-2836-5625FD2A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C00E6-C2BB-E271-5E79-466DB302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24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4A585-DA50-4700-024B-1179470CC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FEA3-4DAF-593E-2AF7-D935DD8D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Installing FlexiConc (Windows / MacOS)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449AB-3F22-329C-E044-C90C21FBD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692" y="1388794"/>
            <a:ext cx="11426616" cy="4973369"/>
          </a:xfrm>
        </p:spPr>
        <p:txBody>
          <a:bodyPr/>
          <a:lstStyle/>
          <a:p>
            <a:r>
              <a:rPr lang="en-US"/>
              <a:t>install Anaconda Python or miniconda (</a:t>
            </a:r>
            <a:r>
              <a:rPr lang="en-US">
                <a:hlinkClick r:id="rId2"/>
              </a:rPr>
              <a:t>anaconda.com/download</a:t>
            </a:r>
            <a:r>
              <a:rPr lang="en-US"/>
              <a:t>)</a:t>
            </a:r>
          </a:p>
          <a:p>
            <a:r>
              <a:rPr lang="en-US"/>
              <a:t>create a separate environment for FlexiConc</a:t>
            </a:r>
            <a:br>
              <a:rPr lang="en-US"/>
            </a:br>
            <a:r>
              <a:rPr lang="en-US"/>
              <a:t>(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conda create -n FlexiConc python=3.13</a:t>
            </a:r>
            <a:r>
              <a:rPr lang="en-US"/>
              <a:t>)</a:t>
            </a:r>
          </a:p>
          <a:p>
            <a:r>
              <a:rPr lang="en-US"/>
              <a:t>don't forget to activate it (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conda activate FlexiConc</a:t>
            </a:r>
            <a:r>
              <a:rPr lang="en-US"/>
              <a:t>)</a:t>
            </a:r>
          </a:p>
          <a:p>
            <a:r>
              <a:rPr lang="en-US"/>
              <a:t>install PyICU from Anaconda (</a:t>
            </a:r>
            <a:r>
              <a:rPr lang="en-US" sz="28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conda install pyicu</a:t>
            </a:r>
            <a:r>
              <a:rPr lang="en-US"/>
              <a:t>)</a:t>
            </a:r>
          </a:p>
          <a:p>
            <a:r>
              <a:rPr lang="en-US"/>
              <a:t>install JupyterLab (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conda install jupyterlab</a:t>
            </a:r>
            <a:r>
              <a:rPr lang="en-US"/>
              <a:t>)</a:t>
            </a:r>
          </a:p>
          <a:p>
            <a:r>
              <a:rPr lang="en-US"/>
              <a:t>install FlexiConc and dependencies from PyPI with pip:</a:t>
            </a:r>
            <a:br>
              <a:rPr lang="en-US"/>
            </a:br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 install -U "flexiconc[notebooks,web,ICU,partitioning,annotation]"</a:t>
            </a:r>
          </a:p>
          <a:p>
            <a:r>
              <a:rPr lang="en-US"/>
              <a:t>now start JupyterLab (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jupyter lab .</a:t>
            </a:r>
            <a:r>
              <a:rPr lang="en-US"/>
              <a:t>) … or ask us for help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52E28-4E33-7952-6B44-E8653312A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F2F8C-3141-299E-DCE4-E529BD04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77C60-97F7-17B7-CF7E-6576B01DE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840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E1EF-41DD-CB69-D971-1BE5A0E5E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Installing FlexiConc (Linux)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7E80E-D3B0-E3D0-166B-6B1B1ACD7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virtualenv: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python3 -mvenv --upgrade-deps venv</a:t>
            </a:r>
          </a:p>
          <a:p>
            <a:r>
              <a:rPr lang="en-US"/>
              <a:t>activate virtualenv: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 venv/bin/activate</a:t>
            </a:r>
          </a:p>
          <a:p>
            <a:r>
              <a:rPr lang="en-US"/>
              <a:t>install ICU (e.g.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 apt install libicu-dev</a:t>
            </a:r>
            <a:r>
              <a:rPr lang="en-US"/>
              <a:t> on Ubuntu)</a:t>
            </a:r>
          </a:p>
          <a:p>
            <a:r>
              <a:rPr lang="en-US"/>
              <a:t>install JupyterLab (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 install jupyterlab</a:t>
            </a:r>
            <a:r>
              <a:rPr lang="en-US"/>
              <a:t>)</a:t>
            </a:r>
          </a:p>
          <a:p>
            <a:r>
              <a:rPr lang="en-US"/>
              <a:t>install FlexiConc and dependencies from PyPI with pip:</a:t>
            </a:r>
            <a:br>
              <a:rPr lang="en-US"/>
            </a:br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 install -U "flexiconc[notebooks,web,ICU,partitioning,annotation]"</a:t>
            </a:r>
          </a:p>
          <a:p>
            <a:r>
              <a:rPr lang="en-US"/>
              <a:t>start JupyterLab in your working directory: 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jupyter lab .</a:t>
            </a:r>
          </a:p>
          <a:p>
            <a:r>
              <a:rPr lang="en-US"/>
              <a:t>ask us for help if it doesn't work …</a:t>
            </a:r>
            <a:endParaRPr lang="en-US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730C1-D91F-7C36-DB63-03EB62883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B34FB-5149-08FA-E53C-C8248D51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3C671-089F-C995-2008-9B20770A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407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3870F9E-A7FE-FD33-0199-4D9D1160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152" y="1208315"/>
            <a:ext cx="1792224" cy="1792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B5C579-69A1-4399-0D21-4BAC8A99E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FAUSans Office"/>
              </a:rPr>
              <a:t>FlexiConc</a:t>
            </a:r>
            <a:r>
              <a:rPr lang="en-US">
                <a:latin typeface="FAUSans Office"/>
              </a:rPr>
              <a:t> in Jupyter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BB586-3407-D299-19FF-17FA03593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FAUSans Office" panose="020B0504010101010104"/>
              </a:rPr>
              <a:t>First steps</a:t>
            </a:r>
          </a:p>
          <a:p>
            <a:pPr marL="0" indent="0">
              <a:buNone/>
            </a:pPr>
            <a:r>
              <a:rPr lang="en-US" err="1">
                <a:solidFill>
                  <a:schemeClr val="accent1">
                    <a:lumMod val="50000"/>
                  </a:schemeClr>
                </a:solidFill>
                <a:latin typeface="FAUSans Office" panose="020B0504010101010104"/>
                <a:cs typeface="Consolas" panose="020B0609020204030204" pitchFamily="49" charset="0"/>
              </a:rPr>
              <a:t>flexiconc_introduction_Konvens</a:t>
            </a:r>
            <a:r>
              <a:rPr lang="en-US">
                <a:solidFill>
                  <a:schemeClr val="accent1">
                    <a:lumMod val="50000"/>
                  </a:schemeClr>
                </a:solidFill>
                <a:latin typeface="FAUSans Office" panose="020B0504010101010104"/>
                <a:cs typeface="Consolas" panose="020B0609020204030204" pitchFamily="49" charset="0"/>
              </a:rPr>
              <a:t> 2025.ipynb</a:t>
            </a:r>
            <a:endParaRPr lang="en-US">
              <a:latin typeface="FAUSans Office" panose="020B0504010101010104"/>
            </a:endParaRPr>
          </a:p>
          <a:p>
            <a:pPr marL="0" indent="0">
              <a:buNone/>
            </a:pPr>
            <a:r>
              <a:rPr lang="en-US">
                <a:latin typeface="FAUSans Office" panose="020B0504010101010104"/>
              </a:rPr>
              <a:t>Download from Google </a:t>
            </a:r>
            <a:r>
              <a:rPr lang="en-US" err="1">
                <a:latin typeface="FAUSans Office" panose="020B0504010101010104"/>
              </a:rPr>
              <a:t>Colab</a:t>
            </a:r>
            <a:r>
              <a:rPr lang="en-US">
                <a:latin typeface="FAUSans Office" panose="020B0504010101010104"/>
              </a:rPr>
              <a:t> or copy and use it there</a:t>
            </a:r>
          </a:p>
          <a:p>
            <a:pPr marL="0" indent="0">
              <a:buNone/>
            </a:pPr>
            <a:r>
              <a:rPr lang="en-US">
                <a:latin typeface="FAUSans Office" panose="020B0504010101010104"/>
              </a:rPr>
              <a:t>https://colab.research.google.com/drive/1sAC7c0vljy6og_dSwHbvbCs3QTs4a6Lx?usp=sharing</a:t>
            </a:r>
          </a:p>
          <a:p>
            <a:pPr marL="0" indent="0">
              <a:buNone/>
            </a:pPr>
            <a:endParaRPr lang="en-US">
              <a:latin typeface="FAUSans Office" panose="020B05040101010101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974A4-EE9B-D3D0-878E-BDC4DE545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 Sep 2025 | © RC21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BD4C8-B62B-D5B3-4018-D633B9ADD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FlexiConc: Reading concordances with algorithms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E56BD-704B-4759-17EE-28F697913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7B1D-155F-DE45-A4D9-3453DB08EE0D}" type="slidenum">
              <a:rPr lang="en-GB"/>
              <a:pPr/>
              <a:t>9</a:t>
            </a:fld>
            <a:endParaRPr lang="en-GB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1A071D94-99B7-C3A6-A180-4FFC01BFFC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6328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242424"/>
      </a:dk2>
      <a:lt2>
        <a:srgbClr val="CCCCCC"/>
      </a:lt2>
      <a:accent1>
        <a:srgbClr val="54C5F3"/>
      </a:accent1>
      <a:accent2>
        <a:srgbClr val="F4AAB9"/>
      </a:accent2>
      <a:accent3>
        <a:srgbClr val="C0D7A1"/>
      </a:accent3>
      <a:accent4>
        <a:srgbClr val="C8A8F3"/>
      </a:accent4>
      <a:accent5>
        <a:srgbClr val="F3D4AE"/>
      </a:accent5>
      <a:accent6>
        <a:srgbClr val="65CBB9"/>
      </a:accent6>
      <a:hlink>
        <a:srgbClr val="5B19B5"/>
      </a:hlink>
      <a:folHlink>
        <a:srgbClr val="5B19B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square" lIns="0" tIns="0" rIns="0" bIns="0" rtlCol="0" anchor="ctr">
        <a:noAutofit/>
      </a:bodyPr>
      <a:lstStyle>
        <a:defPPr algn="ctr">
          <a:defRPr sz="2400">
            <a:solidFill>
              <a:schemeClr val="tx1"/>
            </a:solidFill>
            <a:latin typeface="FAUSans Office" panose="020B0504010101010104" pitchFamily="34" charset="77"/>
            <a:cs typeface="FAUSans Office" panose="020B0504010101010104" pitchFamily="34" charset="77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4863935D01D9249BB91A8139635CB70" ma:contentTypeVersion="12" ma:contentTypeDescription="Ein neues Dokument erstellen." ma:contentTypeScope="" ma:versionID="18dcdc1908d3458267de78ec98295768">
  <xsd:schema xmlns:xsd="http://www.w3.org/2001/XMLSchema" xmlns:xs="http://www.w3.org/2001/XMLSchema" xmlns:p="http://schemas.microsoft.com/office/2006/metadata/properties" xmlns:ns2="ff3c66ed-9060-4b44-be2d-3d344d05f2dc" xmlns:ns3="5a9f7cd3-bec7-49ea-ba26-5e85d7756a91" targetNamespace="http://schemas.microsoft.com/office/2006/metadata/properties" ma:root="true" ma:fieldsID="77d4618e6615a7af1a8235f049b4077e" ns2:_="" ns3:_="">
    <xsd:import namespace="ff3c66ed-9060-4b44-be2d-3d344d05f2dc"/>
    <xsd:import namespace="5a9f7cd3-bec7-49ea-ba26-5e85d7756a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3c66ed-9060-4b44-be2d-3d344d05f2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0e979915-1b84-43d5-84e4-ad1a289bda8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9f7cd3-bec7-49ea-ba26-5e85d7756a91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d5b605a-5bf4-4ec9-8ac6-8280965f468e}" ma:internalName="TaxCatchAll" ma:showField="CatchAllData" ma:web="5a9f7cd3-bec7-49ea-ba26-5e85d7756a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a9f7cd3-bec7-49ea-ba26-5e85d7756a91" xsi:nil="true"/>
    <lcf76f155ced4ddcb4097134ff3c332f xmlns="ff3c66ed-9060-4b44-be2d-3d344d05f2d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5A9F1E-09A3-4FEA-8F2B-9091F8F05A70}">
  <ds:schemaRefs>
    <ds:schemaRef ds:uri="5a9f7cd3-bec7-49ea-ba26-5e85d7756a91"/>
    <ds:schemaRef ds:uri="ff3c66ed-9060-4b44-be2d-3d344d05f2d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DD028DA-32C0-4908-B62D-9AF597270AB1}">
  <ds:schemaRefs>
    <ds:schemaRef ds:uri="5a9f7cd3-bec7-49ea-ba26-5e85d7756a91"/>
    <ds:schemaRef ds:uri="ff3c66ed-9060-4b44-be2d-3d344d05f2d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1E5E88D-A801-4F03-815F-5EB72868160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b2efcef3-8496-40b8-9de8-f135982f3461}" enabled="0" method="" siteId="{b2efcef3-8496-40b8-9de8-f135982f346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Widescreen</PresentationFormat>
  <Slides>38</Slides>
  <Notes>7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Overview of the tutorial</vt:lpstr>
      <vt:lpstr>Overview of the tutorial</vt:lpstr>
      <vt:lpstr>FlexiConc via Jupyter notebooks</vt:lpstr>
      <vt:lpstr>Hands-on: FlexiConc in CLiC</vt:lpstr>
      <vt:lpstr>FlexiConc via Jupyter notebooks</vt:lpstr>
      <vt:lpstr>Installing FlexiConc (Windows / MacOS)</vt:lpstr>
      <vt:lpstr>Installing FlexiConc (Linux)</vt:lpstr>
      <vt:lpstr>FlexiConc in Jupyter notebooks</vt:lpstr>
      <vt:lpstr>Overview of the tutorial</vt:lpstr>
      <vt:lpstr>Representation of concordances in FlexiConc</vt:lpstr>
      <vt:lpstr>Representation of concordances in FlexiConc: metadata </vt:lpstr>
      <vt:lpstr>Representation of concordances in FlexiConc: tokens</vt:lpstr>
      <vt:lpstr>Representation of algorithms in FlexiConc</vt:lpstr>
      <vt:lpstr>Representation of algorithms in FlexiConc: arguments</vt:lpstr>
      <vt:lpstr>Internal structure of an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Executing algorithms</vt:lpstr>
      <vt:lpstr>Overview of the tutorial</vt:lpstr>
      <vt:lpstr>FlexiConc in Jupyter notebooks</vt:lpstr>
      <vt:lpstr>Import from CLiC</vt:lpstr>
      <vt:lpstr>Import from Sketch Engine</vt:lpstr>
      <vt:lpstr>Import from Sketch Engine</vt:lpstr>
      <vt:lpstr>Import from Sketch Engine</vt:lpstr>
      <vt:lpstr>Import from Sketch Engine</vt:lpstr>
      <vt:lpstr>Import from CQPweb</vt:lpstr>
      <vt:lpstr>Import from CQPweb</vt:lpstr>
      <vt:lpstr>Import from WMatrix</vt:lpstr>
      <vt:lpstr>Import from WMatrix</vt:lpstr>
      <vt:lpstr>Import from WMatrix</vt:lpstr>
      <vt:lpstr>Import your own files</vt:lpstr>
      <vt:lpstr>Feedback and contributions welcome!</vt:lpstr>
      <vt:lpstr>Pro users: Import from CWB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Natalie Finlayson (English Language and Linguistics)</dc:creator>
  <cp:revision>3</cp:revision>
  <dcterms:created xsi:type="dcterms:W3CDTF">2024-03-12T00:45:26Z</dcterms:created>
  <dcterms:modified xsi:type="dcterms:W3CDTF">2025-09-09T10:35:55Z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0x01010034863935D01D9249BB91A8139635CB70</vt:lpwstr>
  </property>
  <property fmtid="{D5CDD505-2E9C-101B-9397-08002B2CF9AE}" pid="3" name="MediaServiceImageTags">
    <vt:lpwstr/>
  </property>
  <property fmtid="{D5CDD505-2E9C-101B-9397-08002B2CF9AE}" pid="4" name="ICV">
    <vt:lpwstr/>
  </property>
  <property fmtid="{D5CDD505-2E9C-101B-9397-08002B2CF9AE}" pid="5" name="KSOProductBuildVer">
    <vt:lpwstr>1033-11.1.0.11711</vt:lpwstr>
  </property>
</Properties>
</file>